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22"/>
  </p:notesMasterIdLst>
  <p:sldIdLst>
    <p:sldId id="312" r:id="rId4"/>
    <p:sldId id="282" r:id="rId5"/>
    <p:sldId id="313" r:id="rId6"/>
    <p:sldId id="314" r:id="rId7"/>
    <p:sldId id="289" r:id="rId8"/>
    <p:sldId id="294" r:id="rId9"/>
    <p:sldId id="316" r:id="rId10"/>
    <p:sldId id="319" r:id="rId11"/>
    <p:sldId id="317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7" r:id="rId20"/>
    <p:sldId id="3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FF2734"/>
    <a:srgbClr val="460009"/>
    <a:srgbClr val="670200"/>
    <a:srgbClr val="5B0301"/>
    <a:srgbClr val="972326"/>
    <a:srgbClr val="FFA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476B34-02BA-6345-940D-9C626D3146F6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35F5E-945E-2B4F-8FD8-E238D3FC00C2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1. Data Integration and Cleaning </a:t>
          </a:r>
          <a:endParaRPr lang="en-US" sz="1400" dirty="0">
            <a:solidFill>
              <a:schemeClr val="accent1">
                <a:lumMod val="50000"/>
              </a:schemeClr>
            </a:solidFill>
          </a:endParaRPr>
        </a:p>
      </dgm:t>
    </dgm:pt>
    <dgm:pt modelId="{69616137-73EB-9440-95D3-10EF6EA9C39C}" type="parTrans" cxnId="{281FD8BA-64FF-B448-A531-D2C61BEA75B1}">
      <dgm:prSet/>
      <dgm:spPr/>
      <dgm:t>
        <a:bodyPr/>
        <a:lstStyle/>
        <a:p>
          <a:endParaRPr lang="en-US"/>
        </a:p>
      </dgm:t>
    </dgm:pt>
    <dgm:pt modelId="{D87B8E1C-FC66-3845-823D-BDE9A62C9411}" type="sibTrans" cxnId="{281FD8BA-64FF-B448-A531-D2C61BEA75B1}">
      <dgm:prSet/>
      <dgm:spPr/>
      <dgm:t>
        <a:bodyPr/>
        <a:lstStyle/>
        <a:p>
          <a:endParaRPr lang="en-US"/>
        </a:p>
      </dgm:t>
    </dgm:pt>
    <dgm:pt modelId="{A6CB9C25-AB33-C642-AC57-EECF6DEE0ED2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2. Exploratory Data Analysis (EDA)</a:t>
          </a:r>
        </a:p>
      </dgm:t>
    </dgm:pt>
    <dgm:pt modelId="{39DC861B-1FC5-DE4A-8377-8DD7ECC6979F}" type="parTrans" cxnId="{2299E6E4-DC4B-A847-B3AC-024DD30B0665}">
      <dgm:prSet/>
      <dgm:spPr/>
      <dgm:t>
        <a:bodyPr/>
        <a:lstStyle/>
        <a:p>
          <a:endParaRPr lang="en-US"/>
        </a:p>
      </dgm:t>
    </dgm:pt>
    <dgm:pt modelId="{E9848774-1F73-E940-A5BF-B9822B4F44FA}" type="sibTrans" cxnId="{2299E6E4-DC4B-A847-B3AC-024DD30B0665}">
      <dgm:prSet/>
      <dgm:spPr/>
      <dgm:t>
        <a:bodyPr/>
        <a:lstStyle/>
        <a:p>
          <a:endParaRPr lang="en-US"/>
        </a:p>
      </dgm:t>
    </dgm:pt>
    <dgm:pt modelId="{9148354A-7739-9B4E-B495-80F44C89693D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3. Predictive Modeling using Machine Learning</a:t>
          </a:r>
        </a:p>
      </dgm:t>
    </dgm:pt>
    <dgm:pt modelId="{160CB019-6CB7-094E-A780-8C0658ED6EFE}" type="parTrans" cxnId="{E4C06684-F78D-0F4B-8F1F-A3052B6989D0}">
      <dgm:prSet/>
      <dgm:spPr/>
      <dgm:t>
        <a:bodyPr/>
        <a:lstStyle/>
        <a:p>
          <a:endParaRPr lang="en-US"/>
        </a:p>
      </dgm:t>
    </dgm:pt>
    <dgm:pt modelId="{B4BE4A31-E600-664A-862F-EB5088DC6E9D}" type="sibTrans" cxnId="{E4C06684-F78D-0F4B-8F1F-A3052B6989D0}">
      <dgm:prSet/>
      <dgm:spPr/>
      <dgm:t>
        <a:bodyPr/>
        <a:lstStyle/>
        <a:p>
          <a:endParaRPr lang="en-US"/>
        </a:p>
      </dgm:t>
    </dgm:pt>
    <dgm:pt modelId="{10FDB05F-F2A9-2148-8A65-ABED13C9019A}" type="pres">
      <dgm:prSet presAssocID="{2A476B34-02BA-6345-940D-9C626D3146F6}" presName="linear" presStyleCnt="0">
        <dgm:presLayoutVars>
          <dgm:dir/>
          <dgm:animLvl val="lvl"/>
          <dgm:resizeHandles val="exact"/>
        </dgm:presLayoutVars>
      </dgm:prSet>
      <dgm:spPr/>
    </dgm:pt>
    <dgm:pt modelId="{26EBB821-336D-2244-8C26-5DFFB183AECF}" type="pres">
      <dgm:prSet presAssocID="{2DF35F5E-945E-2B4F-8FD8-E238D3FC00C2}" presName="parentLin" presStyleCnt="0"/>
      <dgm:spPr/>
    </dgm:pt>
    <dgm:pt modelId="{97001BB8-8757-E94B-9826-582D750E9B3A}" type="pres">
      <dgm:prSet presAssocID="{2DF35F5E-945E-2B4F-8FD8-E238D3FC00C2}" presName="parentLeftMargin" presStyleLbl="node1" presStyleIdx="0" presStyleCnt="3"/>
      <dgm:spPr/>
    </dgm:pt>
    <dgm:pt modelId="{43E8BA09-FFFD-DD42-8FDB-DDD342A9190A}" type="pres">
      <dgm:prSet presAssocID="{2DF35F5E-945E-2B4F-8FD8-E238D3FC00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276493-FAF3-F441-83DE-5230A083FF53}" type="pres">
      <dgm:prSet presAssocID="{2DF35F5E-945E-2B4F-8FD8-E238D3FC00C2}" presName="negativeSpace" presStyleCnt="0"/>
      <dgm:spPr/>
    </dgm:pt>
    <dgm:pt modelId="{A0C89F93-93D3-D042-8DF4-C9D8C35D8368}" type="pres">
      <dgm:prSet presAssocID="{2DF35F5E-945E-2B4F-8FD8-E238D3FC00C2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  <dgm:pt modelId="{CA02F911-4B0B-5B46-9361-C35AD7750D8E}" type="pres">
      <dgm:prSet presAssocID="{D87B8E1C-FC66-3845-823D-BDE9A62C9411}" presName="spaceBetweenRectangles" presStyleCnt="0"/>
      <dgm:spPr/>
    </dgm:pt>
    <dgm:pt modelId="{170F0231-0C6B-3E4B-AD1E-182F9AF036A1}" type="pres">
      <dgm:prSet presAssocID="{A6CB9C25-AB33-C642-AC57-EECF6DEE0ED2}" presName="parentLin" presStyleCnt="0"/>
      <dgm:spPr/>
    </dgm:pt>
    <dgm:pt modelId="{ED50D180-CC1E-B844-9574-531F77FCB327}" type="pres">
      <dgm:prSet presAssocID="{A6CB9C25-AB33-C642-AC57-EECF6DEE0ED2}" presName="parentLeftMargin" presStyleLbl="node1" presStyleIdx="0" presStyleCnt="3"/>
      <dgm:spPr/>
    </dgm:pt>
    <dgm:pt modelId="{C862D55B-25D4-A341-BE0F-7751DB85A09F}" type="pres">
      <dgm:prSet presAssocID="{A6CB9C25-AB33-C642-AC57-EECF6DEE0E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3CAC-1700-9A4F-A739-680EB85E198B}" type="pres">
      <dgm:prSet presAssocID="{A6CB9C25-AB33-C642-AC57-EECF6DEE0ED2}" presName="negativeSpace" presStyleCnt="0"/>
      <dgm:spPr/>
    </dgm:pt>
    <dgm:pt modelId="{333ECDE4-83C9-1F41-815D-0FA99084F7EE}" type="pres">
      <dgm:prSet presAssocID="{A6CB9C25-AB33-C642-AC57-EECF6DEE0ED2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  <dgm:pt modelId="{8DA6D695-938E-6349-885A-A6FC528644BD}" type="pres">
      <dgm:prSet presAssocID="{E9848774-1F73-E940-A5BF-B9822B4F44FA}" presName="spaceBetweenRectangles" presStyleCnt="0"/>
      <dgm:spPr/>
    </dgm:pt>
    <dgm:pt modelId="{505A50E8-A840-D04A-8077-AA8909779F80}" type="pres">
      <dgm:prSet presAssocID="{9148354A-7739-9B4E-B495-80F44C89693D}" presName="parentLin" presStyleCnt="0"/>
      <dgm:spPr/>
    </dgm:pt>
    <dgm:pt modelId="{62898C1F-C1E1-164A-8D81-26CBFF01BC53}" type="pres">
      <dgm:prSet presAssocID="{9148354A-7739-9B4E-B495-80F44C89693D}" presName="parentLeftMargin" presStyleLbl="node1" presStyleIdx="1" presStyleCnt="3"/>
      <dgm:spPr/>
    </dgm:pt>
    <dgm:pt modelId="{60B71AB6-70CD-7644-8E7D-3EA2BEF5F141}" type="pres">
      <dgm:prSet presAssocID="{9148354A-7739-9B4E-B495-80F44C89693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391788-AA2A-DF43-B9E7-2982D72F667F}" type="pres">
      <dgm:prSet presAssocID="{9148354A-7739-9B4E-B495-80F44C89693D}" presName="negativeSpace" presStyleCnt="0"/>
      <dgm:spPr/>
    </dgm:pt>
    <dgm:pt modelId="{3497DD09-9EE4-1641-AC6B-1B89D0561A0D}" type="pres">
      <dgm:prSet presAssocID="{9148354A-7739-9B4E-B495-80F44C89693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</dgm:ptLst>
  <dgm:cxnLst>
    <dgm:cxn modelId="{4803ED0A-143A-6B41-BA71-FCABDB506342}" type="presOf" srcId="{2DF35F5E-945E-2B4F-8FD8-E238D3FC00C2}" destId="{43E8BA09-FFFD-DD42-8FDB-DDD342A9190A}" srcOrd="1" destOrd="0" presId="urn:microsoft.com/office/officeart/2005/8/layout/list1"/>
    <dgm:cxn modelId="{1D002F2A-16E8-AC4F-A6AD-923BFC98019C}" type="presOf" srcId="{A6CB9C25-AB33-C642-AC57-EECF6DEE0ED2}" destId="{C862D55B-25D4-A341-BE0F-7751DB85A09F}" srcOrd="1" destOrd="0" presId="urn:microsoft.com/office/officeart/2005/8/layout/list1"/>
    <dgm:cxn modelId="{FA305539-2086-AA47-A025-F69186EA0198}" type="presOf" srcId="{9148354A-7739-9B4E-B495-80F44C89693D}" destId="{62898C1F-C1E1-164A-8D81-26CBFF01BC53}" srcOrd="0" destOrd="0" presId="urn:microsoft.com/office/officeart/2005/8/layout/list1"/>
    <dgm:cxn modelId="{CD2EE561-4C69-174C-8679-4429B9A34B40}" type="presOf" srcId="{9148354A-7739-9B4E-B495-80F44C89693D}" destId="{60B71AB6-70CD-7644-8E7D-3EA2BEF5F141}" srcOrd="1" destOrd="0" presId="urn:microsoft.com/office/officeart/2005/8/layout/list1"/>
    <dgm:cxn modelId="{64EEFC7F-F901-0241-B29F-226CE63014F2}" type="presOf" srcId="{2DF35F5E-945E-2B4F-8FD8-E238D3FC00C2}" destId="{97001BB8-8757-E94B-9826-582D750E9B3A}" srcOrd="0" destOrd="0" presId="urn:microsoft.com/office/officeart/2005/8/layout/list1"/>
    <dgm:cxn modelId="{E4C06684-F78D-0F4B-8F1F-A3052B6989D0}" srcId="{2A476B34-02BA-6345-940D-9C626D3146F6}" destId="{9148354A-7739-9B4E-B495-80F44C89693D}" srcOrd="2" destOrd="0" parTransId="{160CB019-6CB7-094E-A780-8C0658ED6EFE}" sibTransId="{B4BE4A31-E600-664A-862F-EB5088DC6E9D}"/>
    <dgm:cxn modelId="{C47C3DAA-2248-C54A-A687-6A0FFEDC8FBC}" type="presOf" srcId="{2A476B34-02BA-6345-940D-9C626D3146F6}" destId="{10FDB05F-F2A9-2148-8A65-ABED13C9019A}" srcOrd="0" destOrd="0" presId="urn:microsoft.com/office/officeart/2005/8/layout/list1"/>
    <dgm:cxn modelId="{E2C6DEAD-364E-E443-B19C-2E972C55FD59}" type="presOf" srcId="{A6CB9C25-AB33-C642-AC57-EECF6DEE0ED2}" destId="{ED50D180-CC1E-B844-9574-531F77FCB327}" srcOrd="0" destOrd="0" presId="urn:microsoft.com/office/officeart/2005/8/layout/list1"/>
    <dgm:cxn modelId="{281FD8BA-64FF-B448-A531-D2C61BEA75B1}" srcId="{2A476B34-02BA-6345-940D-9C626D3146F6}" destId="{2DF35F5E-945E-2B4F-8FD8-E238D3FC00C2}" srcOrd="0" destOrd="0" parTransId="{69616137-73EB-9440-95D3-10EF6EA9C39C}" sibTransId="{D87B8E1C-FC66-3845-823D-BDE9A62C9411}"/>
    <dgm:cxn modelId="{2299E6E4-DC4B-A847-B3AC-024DD30B0665}" srcId="{2A476B34-02BA-6345-940D-9C626D3146F6}" destId="{A6CB9C25-AB33-C642-AC57-EECF6DEE0ED2}" srcOrd="1" destOrd="0" parTransId="{39DC861B-1FC5-DE4A-8377-8DD7ECC6979F}" sibTransId="{E9848774-1F73-E940-A5BF-B9822B4F44FA}"/>
    <dgm:cxn modelId="{0FBCF80D-DF84-5946-83E4-BFF0B44468FE}" type="presParOf" srcId="{10FDB05F-F2A9-2148-8A65-ABED13C9019A}" destId="{26EBB821-336D-2244-8C26-5DFFB183AECF}" srcOrd="0" destOrd="0" presId="urn:microsoft.com/office/officeart/2005/8/layout/list1"/>
    <dgm:cxn modelId="{324414D1-00E4-F748-BEB6-32405B2F3ADB}" type="presParOf" srcId="{26EBB821-336D-2244-8C26-5DFFB183AECF}" destId="{97001BB8-8757-E94B-9826-582D750E9B3A}" srcOrd="0" destOrd="0" presId="urn:microsoft.com/office/officeart/2005/8/layout/list1"/>
    <dgm:cxn modelId="{F9181A8A-F684-8A4D-81E8-E8E9BE7E0388}" type="presParOf" srcId="{26EBB821-336D-2244-8C26-5DFFB183AECF}" destId="{43E8BA09-FFFD-DD42-8FDB-DDD342A9190A}" srcOrd="1" destOrd="0" presId="urn:microsoft.com/office/officeart/2005/8/layout/list1"/>
    <dgm:cxn modelId="{83E5E787-CB09-254B-8C53-FAD43A67F857}" type="presParOf" srcId="{10FDB05F-F2A9-2148-8A65-ABED13C9019A}" destId="{89276493-FAF3-F441-83DE-5230A083FF53}" srcOrd="1" destOrd="0" presId="urn:microsoft.com/office/officeart/2005/8/layout/list1"/>
    <dgm:cxn modelId="{358AB4FB-5F25-B941-86C0-3F0492C91B3F}" type="presParOf" srcId="{10FDB05F-F2A9-2148-8A65-ABED13C9019A}" destId="{A0C89F93-93D3-D042-8DF4-C9D8C35D8368}" srcOrd="2" destOrd="0" presId="urn:microsoft.com/office/officeart/2005/8/layout/list1"/>
    <dgm:cxn modelId="{A0012E54-264E-5A41-8F98-5A905EFD4065}" type="presParOf" srcId="{10FDB05F-F2A9-2148-8A65-ABED13C9019A}" destId="{CA02F911-4B0B-5B46-9361-C35AD7750D8E}" srcOrd="3" destOrd="0" presId="urn:microsoft.com/office/officeart/2005/8/layout/list1"/>
    <dgm:cxn modelId="{76CDAFEC-C3CD-134C-AD05-4683A3FA3F74}" type="presParOf" srcId="{10FDB05F-F2A9-2148-8A65-ABED13C9019A}" destId="{170F0231-0C6B-3E4B-AD1E-182F9AF036A1}" srcOrd="4" destOrd="0" presId="urn:microsoft.com/office/officeart/2005/8/layout/list1"/>
    <dgm:cxn modelId="{D1BFF377-6B89-F441-8385-5904E3CF94A2}" type="presParOf" srcId="{170F0231-0C6B-3E4B-AD1E-182F9AF036A1}" destId="{ED50D180-CC1E-B844-9574-531F77FCB327}" srcOrd="0" destOrd="0" presId="urn:microsoft.com/office/officeart/2005/8/layout/list1"/>
    <dgm:cxn modelId="{B1FD3024-C801-4C49-B53C-EA21BAA94752}" type="presParOf" srcId="{170F0231-0C6B-3E4B-AD1E-182F9AF036A1}" destId="{C862D55B-25D4-A341-BE0F-7751DB85A09F}" srcOrd="1" destOrd="0" presId="urn:microsoft.com/office/officeart/2005/8/layout/list1"/>
    <dgm:cxn modelId="{797A7139-C3F4-E540-A07C-66D06D052CFF}" type="presParOf" srcId="{10FDB05F-F2A9-2148-8A65-ABED13C9019A}" destId="{45003CAC-1700-9A4F-A739-680EB85E198B}" srcOrd="5" destOrd="0" presId="urn:microsoft.com/office/officeart/2005/8/layout/list1"/>
    <dgm:cxn modelId="{15AB3166-6BD6-224F-94BB-D3E412777777}" type="presParOf" srcId="{10FDB05F-F2A9-2148-8A65-ABED13C9019A}" destId="{333ECDE4-83C9-1F41-815D-0FA99084F7EE}" srcOrd="6" destOrd="0" presId="urn:microsoft.com/office/officeart/2005/8/layout/list1"/>
    <dgm:cxn modelId="{418AB066-F760-D94C-ADB8-B637A88F4FCB}" type="presParOf" srcId="{10FDB05F-F2A9-2148-8A65-ABED13C9019A}" destId="{8DA6D695-938E-6349-885A-A6FC528644BD}" srcOrd="7" destOrd="0" presId="urn:microsoft.com/office/officeart/2005/8/layout/list1"/>
    <dgm:cxn modelId="{7B40C852-42C9-9640-A2AB-A1E269B8173B}" type="presParOf" srcId="{10FDB05F-F2A9-2148-8A65-ABED13C9019A}" destId="{505A50E8-A840-D04A-8077-AA8909779F80}" srcOrd="8" destOrd="0" presId="urn:microsoft.com/office/officeart/2005/8/layout/list1"/>
    <dgm:cxn modelId="{120AB247-ED0D-7E43-B2EE-15C03B32ABD3}" type="presParOf" srcId="{505A50E8-A840-D04A-8077-AA8909779F80}" destId="{62898C1F-C1E1-164A-8D81-26CBFF01BC53}" srcOrd="0" destOrd="0" presId="urn:microsoft.com/office/officeart/2005/8/layout/list1"/>
    <dgm:cxn modelId="{F49435BE-38B0-364B-BA67-5A914BBEBB4A}" type="presParOf" srcId="{505A50E8-A840-D04A-8077-AA8909779F80}" destId="{60B71AB6-70CD-7644-8E7D-3EA2BEF5F141}" srcOrd="1" destOrd="0" presId="urn:microsoft.com/office/officeart/2005/8/layout/list1"/>
    <dgm:cxn modelId="{B5F7E0B3-6254-D44C-B6D2-7358425E9F4E}" type="presParOf" srcId="{10FDB05F-F2A9-2148-8A65-ABED13C9019A}" destId="{FE391788-AA2A-DF43-B9E7-2982D72F667F}" srcOrd="9" destOrd="0" presId="urn:microsoft.com/office/officeart/2005/8/layout/list1"/>
    <dgm:cxn modelId="{1ABE7C5A-1C2E-C445-BFA7-AC8EAC7C55CF}" type="presParOf" srcId="{10FDB05F-F2A9-2148-8A65-ABED13C9019A}" destId="{3497DD09-9EE4-1641-AC6B-1B89D0561A0D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476B34-02BA-6345-940D-9C626D3146F6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35F5E-945E-2B4F-8FD8-E238D3FC00C2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4. Strategic Resource Allocation </a:t>
          </a:r>
        </a:p>
      </dgm:t>
    </dgm:pt>
    <dgm:pt modelId="{69616137-73EB-9440-95D3-10EF6EA9C39C}" type="parTrans" cxnId="{281FD8BA-64FF-B448-A531-D2C61BEA75B1}">
      <dgm:prSet/>
      <dgm:spPr/>
      <dgm:t>
        <a:bodyPr/>
        <a:lstStyle/>
        <a:p>
          <a:endParaRPr lang="en-US"/>
        </a:p>
      </dgm:t>
    </dgm:pt>
    <dgm:pt modelId="{D87B8E1C-FC66-3845-823D-BDE9A62C9411}" type="sibTrans" cxnId="{281FD8BA-64FF-B448-A531-D2C61BEA75B1}">
      <dgm:prSet/>
      <dgm:spPr/>
      <dgm:t>
        <a:bodyPr/>
        <a:lstStyle/>
        <a:p>
          <a:endParaRPr lang="en-US"/>
        </a:p>
      </dgm:t>
    </dgm:pt>
    <dgm:pt modelId="{A6CB9C25-AB33-C642-AC57-EECF6DEE0ED2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5. Outcome and Recommendation</a:t>
          </a:r>
        </a:p>
      </dgm:t>
    </dgm:pt>
    <dgm:pt modelId="{39DC861B-1FC5-DE4A-8377-8DD7ECC6979F}" type="parTrans" cxnId="{2299E6E4-DC4B-A847-B3AC-024DD30B0665}">
      <dgm:prSet/>
      <dgm:spPr/>
      <dgm:t>
        <a:bodyPr/>
        <a:lstStyle/>
        <a:p>
          <a:endParaRPr lang="en-US"/>
        </a:p>
      </dgm:t>
    </dgm:pt>
    <dgm:pt modelId="{E9848774-1F73-E940-A5BF-B9822B4F44FA}" type="sibTrans" cxnId="{2299E6E4-DC4B-A847-B3AC-024DD30B0665}">
      <dgm:prSet/>
      <dgm:spPr/>
      <dgm:t>
        <a:bodyPr/>
        <a:lstStyle/>
        <a:p>
          <a:endParaRPr lang="en-US"/>
        </a:p>
      </dgm:t>
    </dgm:pt>
    <dgm:pt modelId="{9148354A-7739-9B4E-B495-80F44C89693D}">
      <dgm:prSet phldrT="[Text]" custT="1"/>
      <dgm:spPr>
        <a:solidFill>
          <a:schemeClr val="bg2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6. Future Direction</a:t>
          </a:r>
        </a:p>
      </dgm:t>
    </dgm:pt>
    <dgm:pt modelId="{160CB019-6CB7-094E-A780-8C0658ED6EFE}" type="parTrans" cxnId="{E4C06684-F78D-0F4B-8F1F-A3052B6989D0}">
      <dgm:prSet/>
      <dgm:spPr/>
      <dgm:t>
        <a:bodyPr/>
        <a:lstStyle/>
        <a:p>
          <a:endParaRPr lang="en-US"/>
        </a:p>
      </dgm:t>
    </dgm:pt>
    <dgm:pt modelId="{B4BE4A31-E600-664A-862F-EB5088DC6E9D}" type="sibTrans" cxnId="{E4C06684-F78D-0F4B-8F1F-A3052B6989D0}">
      <dgm:prSet/>
      <dgm:spPr/>
      <dgm:t>
        <a:bodyPr/>
        <a:lstStyle/>
        <a:p>
          <a:endParaRPr lang="en-US"/>
        </a:p>
      </dgm:t>
    </dgm:pt>
    <dgm:pt modelId="{10FDB05F-F2A9-2148-8A65-ABED13C9019A}" type="pres">
      <dgm:prSet presAssocID="{2A476B34-02BA-6345-940D-9C626D3146F6}" presName="linear" presStyleCnt="0">
        <dgm:presLayoutVars>
          <dgm:dir/>
          <dgm:animLvl val="lvl"/>
          <dgm:resizeHandles val="exact"/>
        </dgm:presLayoutVars>
      </dgm:prSet>
      <dgm:spPr/>
    </dgm:pt>
    <dgm:pt modelId="{26EBB821-336D-2244-8C26-5DFFB183AECF}" type="pres">
      <dgm:prSet presAssocID="{2DF35F5E-945E-2B4F-8FD8-E238D3FC00C2}" presName="parentLin" presStyleCnt="0"/>
      <dgm:spPr/>
    </dgm:pt>
    <dgm:pt modelId="{97001BB8-8757-E94B-9826-582D750E9B3A}" type="pres">
      <dgm:prSet presAssocID="{2DF35F5E-945E-2B4F-8FD8-E238D3FC00C2}" presName="parentLeftMargin" presStyleLbl="node1" presStyleIdx="0" presStyleCnt="3"/>
      <dgm:spPr/>
    </dgm:pt>
    <dgm:pt modelId="{43E8BA09-FFFD-DD42-8FDB-DDD342A9190A}" type="pres">
      <dgm:prSet presAssocID="{2DF35F5E-945E-2B4F-8FD8-E238D3FC00C2}" presName="parentText" presStyleLbl="node1" presStyleIdx="0" presStyleCnt="3" custLinFactNeighborY="-14056">
        <dgm:presLayoutVars>
          <dgm:chMax val="0"/>
          <dgm:bulletEnabled val="1"/>
        </dgm:presLayoutVars>
      </dgm:prSet>
      <dgm:spPr/>
    </dgm:pt>
    <dgm:pt modelId="{89276493-FAF3-F441-83DE-5230A083FF53}" type="pres">
      <dgm:prSet presAssocID="{2DF35F5E-945E-2B4F-8FD8-E238D3FC00C2}" presName="negativeSpace" presStyleCnt="0"/>
      <dgm:spPr/>
    </dgm:pt>
    <dgm:pt modelId="{A0C89F93-93D3-D042-8DF4-C9D8C35D8368}" type="pres">
      <dgm:prSet presAssocID="{2DF35F5E-945E-2B4F-8FD8-E238D3FC00C2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  <dgm:pt modelId="{CA02F911-4B0B-5B46-9361-C35AD7750D8E}" type="pres">
      <dgm:prSet presAssocID="{D87B8E1C-FC66-3845-823D-BDE9A62C9411}" presName="spaceBetweenRectangles" presStyleCnt="0"/>
      <dgm:spPr/>
    </dgm:pt>
    <dgm:pt modelId="{170F0231-0C6B-3E4B-AD1E-182F9AF036A1}" type="pres">
      <dgm:prSet presAssocID="{A6CB9C25-AB33-C642-AC57-EECF6DEE0ED2}" presName="parentLin" presStyleCnt="0"/>
      <dgm:spPr/>
    </dgm:pt>
    <dgm:pt modelId="{ED50D180-CC1E-B844-9574-531F77FCB327}" type="pres">
      <dgm:prSet presAssocID="{A6CB9C25-AB33-C642-AC57-EECF6DEE0ED2}" presName="parentLeftMargin" presStyleLbl="node1" presStyleIdx="0" presStyleCnt="3"/>
      <dgm:spPr/>
    </dgm:pt>
    <dgm:pt modelId="{C862D55B-25D4-A341-BE0F-7751DB85A09F}" type="pres">
      <dgm:prSet presAssocID="{A6CB9C25-AB33-C642-AC57-EECF6DEE0ED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3CAC-1700-9A4F-A739-680EB85E198B}" type="pres">
      <dgm:prSet presAssocID="{A6CB9C25-AB33-C642-AC57-EECF6DEE0ED2}" presName="negativeSpace" presStyleCnt="0"/>
      <dgm:spPr/>
    </dgm:pt>
    <dgm:pt modelId="{333ECDE4-83C9-1F41-815D-0FA99084F7EE}" type="pres">
      <dgm:prSet presAssocID="{A6CB9C25-AB33-C642-AC57-EECF6DEE0ED2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  <dgm:pt modelId="{8DA6D695-938E-6349-885A-A6FC528644BD}" type="pres">
      <dgm:prSet presAssocID="{E9848774-1F73-E940-A5BF-B9822B4F44FA}" presName="spaceBetweenRectangles" presStyleCnt="0"/>
      <dgm:spPr/>
    </dgm:pt>
    <dgm:pt modelId="{505A50E8-A840-D04A-8077-AA8909779F80}" type="pres">
      <dgm:prSet presAssocID="{9148354A-7739-9B4E-B495-80F44C89693D}" presName="parentLin" presStyleCnt="0"/>
      <dgm:spPr/>
    </dgm:pt>
    <dgm:pt modelId="{62898C1F-C1E1-164A-8D81-26CBFF01BC53}" type="pres">
      <dgm:prSet presAssocID="{9148354A-7739-9B4E-B495-80F44C89693D}" presName="parentLeftMargin" presStyleLbl="node1" presStyleIdx="1" presStyleCnt="3"/>
      <dgm:spPr/>
    </dgm:pt>
    <dgm:pt modelId="{60B71AB6-70CD-7644-8E7D-3EA2BEF5F141}" type="pres">
      <dgm:prSet presAssocID="{9148354A-7739-9B4E-B495-80F44C89693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391788-AA2A-DF43-B9E7-2982D72F667F}" type="pres">
      <dgm:prSet presAssocID="{9148354A-7739-9B4E-B495-80F44C89693D}" presName="negativeSpace" presStyleCnt="0"/>
      <dgm:spPr/>
    </dgm:pt>
    <dgm:pt modelId="{3497DD09-9EE4-1641-AC6B-1B89D0561A0D}" type="pres">
      <dgm:prSet presAssocID="{9148354A-7739-9B4E-B495-80F44C89693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50000"/>
          </a:schemeClr>
        </a:solidFill>
        <a:ln>
          <a:noFill/>
        </a:ln>
      </dgm:spPr>
    </dgm:pt>
  </dgm:ptLst>
  <dgm:cxnLst>
    <dgm:cxn modelId="{4803ED0A-143A-6B41-BA71-FCABDB506342}" type="presOf" srcId="{2DF35F5E-945E-2B4F-8FD8-E238D3FC00C2}" destId="{43E8BA09-FFFD-DD42-8FDB-DDD342A9190A}" srcOrd="1" destOrd="0" presId="urn:microsoft.com/office/officeart/2005/8/layout/list1"/>
    <dgm:cxn modelId="{1D002F2A-16E8-AC4F-A6AD-923BFC98019C}" type="presOf" srcId="{A6CB9C25-AB33-C642-AC57-EECF6DEE0ED2}" destId="{C862D55B-25D4-A341-BE0F-7751DB85A09F}" srcOrd="1" destOrd="0" presId="urn:microsoft.com/office/officeart/2005/8/layout/list1"/>
    <dgm:cxn modelId="{FA305539-2086-AA47-A025-F69186EA0198}" type="presOf" srcId="{9148354A-7739-9B4E-B495-80F44C89693D}" destId="{62898C1F-C1E1-164A-8D81-26CBFF01BC53}" srcOrd="0" destOrd="0" presId="urn:microsoft.com/office/officeart/2005/8/layout/list1"/>
    <dgm:cxn modelId="{CD2EE561-4C69-174C-8679-4429B9A34B40}" type="presOf" srcId="{9148354A-7739-9B4E-B495-80F44C89693D}" destId="{60B71AB6-70CD-7644-8E7D-3EA2BEF5F141}" srcOrd="1" destOrd="0" presId="urn:microsoft.com/office/officeart/2005/8/layout/list1"/>
    <dgm:cxn modelId="{64EEFC7F-F901-0241-B29F-226CE63014F2}" type="presOf" srcId="{2DF35F5E-945E-2B4F-8FD8-E238D3FC00C2}" destId="{97001BB8-8757-E94B-9826-582D750E9B3A}" srcOrd="0" destOrd="0" presId="urn:microsoft.com/office/officeart/2005/8/layout/list1"/>
    <dgm:cxn modelId="{E4C06684-F78D-0F4B-8F1F-A3052B6989D0}" srcId="{2A476B34-02BA-6345-940D-9C626D3146F6}" destId="{9148354A-7739-9B4E-B495-80F44C89693D}" srcOrd="2" destOrd="0" parTransId="{160CB019-6CB7-094E-A780-8C0658ED6EFE}" sibTransId="{B4BE4A31-E600-664A-862F-EB5088DC6E9D}"/>
    <dgm:cxn modelId="{C47C3DAA-2248-C54A-A687-6A0FFEDC8FBC}" type="presOf" srcId="{2A476B34-02BA-6345-940D-9C626D3146F6}" destId="{10FDB05F-F2A9-2148-8A65-ABED13C9019A}" srcOrd="0" destOrd="0" presId="urn:microsoft.com/office/officeart/2005/8/layout/list1"/>
    <dgm:cxn modelId="{E2C6DEAD-364E-E443-B19C-2E972C55FD59}" type="presOf" srcId="{A6CB9C25-AB33-C642-AC57-EECF6DEE0ED2}" destId="{ED50D180-CC1E-B844-9574-531F77FCB327}" srcOrd="0" destOrd="0" presId="urn:microsoft.com/office/officeart/2005/8/layout/list1"/>
    <dgm:cxn modelId="{281FD8BA-64FF-B448-A531-D2C61BEA75B1}" srcId="{2A476B34-02BA-6345-940D-9C626D3146F6}" destId="{2DF35F5E-945E-2B4F-8FD8-E238D3FC00C2}" srcOrd="0" destOrd="0" parTransId="{69616137-73EB-9440-95D3-10EF6EA9C39C}" sibTransId="{D87B8E1C-FC66-3845-823D-BDE9A62C9411}"/>
    <dgm:cxn modelId="{2299E6E4-DC4B-A847-B3AC-024DD30B0665}" srcId="{2A476B34-02BA-6345-940D-9C626D3146F6}" destId="{A6CB9C25-AB33-C642-AC57-EECF6DEE0ED2}" srcOrd="1" destOrd="0" parTransId="{39DC861B-1FC5-DE4A-8377-8DD7ECC6979F}" sibTransId="{E9848774-1F73-E940-A5BF-B9822B4F44FA}"/>
    <dgm:cxn modelId="{0FBCF80D-DF84-5946-83E4-BFF0B44468FE}" type="presParOf" srcId="{10FDB05F-F2A9-2148-8A65-ABED13C9019A}" destId="{26EBB821-336D-2244-8C26-5DFFB183AECF}" srcOrd="0" destOrd="0" presId="urn:microsoft.com/office/officeart/2005/8/layout/list1"/>
    <dgm:cxn modelId="{324414D1-00E4-F748-BEB6-32405B2F3ADB}" type="presParOf" srcId="{26EBB821-336D-2244-8C26-5DFFB183AECF}" destId="{97001BB8-8757-E94B-9826-582D750E9B3A}" srcOrd="0" destOrd="0" presId="urn:microsoft.com/office/officeart/2005/8/layout/list1"/>
    <dgm:cxn modelId="{F9181A8A-F684-8A4D-81E8-E8E9BE7E0388}" type="presParOf" srcId="{26EBB821-336D-2244-8C26-5DFFB183AECF}" destId="{43E8BA09-FFFD-DD42-8FDB-DDD342A9190A}" srcOrd="1" destOrd="0" presId="urn:microsoft.com/office/officeart/2005/8/layout/list1"/>
    <dgm:cxn modelId="{83E5E787-CB09-254B-8C53-FAD43A67F857}" type="presParOf" srcId="{10FDB05F-F2A9-2148-8A65-ABED13C9019A}" destId="{89276493-FAF3-F441-83DE-5230A083FF53}" srcOrd="1" destOrd="0" presId="urn:microsoft.com/office/officeart/2005/8/layout/list1"/>
    <dgm:cxn modelId="{358AB4FB-5F25-B941-86C0-3F0492C91B3F}" type="presParOf" srcId="{10FDB05F-F2A9-2148-8A65-ABED13C9019A}" destId="{A0C89F93-93D3-D042-8DF4-C9D8C35D8368}" srcOrd="2" destOrd="0" presId="urn:microsoft.com/office/officeart/2005/8/layout/list1"/>
    <dgm:cxn modelId="{A0012E54-264E-5A41-8F98-5A905EFD4065}" type="presParOf" srcId="{10FDB05F-F2A9-2148-8A65-ABED13C9019A}" destId="{CA02F911-4B0B-5B46-9361-C35AD7750D8E}" srcOrd="3" destOrd="0" presId="urn:microsoft.com/office/officeart/2005/8/layout/list1"/>
    <dgm:cxn modelId="{76CDAFEC-C3CD-134C-AD05-4683A3FA3F74}" type="presParOf" srcId="{10FDB05F-F2A9-2148-8A65-ABED13C9019A}" destId="{170F0231-0C6B-3E4B-AD1E-182F9AF036A1}" srcOrd="4" destOrd="0" presId="urn:microsoft.com/office/officeart/2005/8/layout/list1"/>
    <dgm:cxn modelId="{D1BFF377-6B89-F441-8385-5904E3CF94A2}" type="presParOf" srcId="{170F0231-0C6B-3E4B-AD1E-182F9AF036A1}" destId="{ED50D180-CC1E-B844-9574-531F77FCB327}" srcOrd="0" destOrd="0" presId="urn:microsoft.com/office/officeart/2005/8/layout/list1"/>
    <dgm:cxn modelId="{B1FD3024-C801-4C49-B53C-EA21BAA94752}" type="presParOf" srcId="{170F0231-0C6B-3E4B-AD1E-182F9AF036A1}" destId="{C862D55B-25D4-A341-BE0F-7751DB85A09F}" srcOrd="1" destOrd="0" presId="urn:microsoft.com/office/officeart/2005/8/layout/list1"/>
    <dgm:cxn modelId="{797A7139-C3F4-E540-A07C-66D06D052CFF}" type="presParOf" srcId="{10FDB05F-F2A9-2148-8A65-ABED13C9019A}" destId="{45003CAC-1700-9A4F-A739-680EB85E198B}" srcOrd="5" destOrd="0" presId="urn:microsoft.com/office/officeart/2005/8/layout/list1"/>
    <dgm:cxn modelId="{15AB3166-6BD6-224F-94BB-D3E412777777}" type="presParOf" srcId="{10FDB05F-F2A9-2148-8A65-ABED13C9019A}" destId="{333ECDE4-83C9-1F41-815D-0FA99084F7EE}" srcOrd="6" destOrd="0" presId="urn:microsoft.com/office/officeart/2005/8/layout/list1"/>
    <dgm:cxn modelId="{418AB066-F760-D94C-ADB8-B637A88F4FCB}" type="presParOf" srcId="{10FDB05F-F2A9-2148-8A65-ABED13C9019A}" destId="{8DA6D695-938E-6349-885A-A6FC528644BD}" srcOrd="7" destOrd="0" presId="urn:microsoft.com/office/officeart/2005/8/layout/list1"/>
    <dgm:cxn modelId="{7B40C852-42C9-9640-A2AB-A1E269B8173B}" type="presParOf" srcId="{10FDB05F-F2A9-2148-8A65-ABED13C9019A}" destId="{505A50E8-A840-D04A-8077-AA8909779F80}" srcOrd="8" destOrd="0" presId="urn:microsoft.com/office/officeart/2005/8/layout/list1"/>
    <dgm:cxn modelId="{120AB247-ED0D-7E43-B2EE-15C03B32ABD3}" type="presParOf" srcId="{505A50E8-A840-D04A-8077-AA8909779F80}" destId="{62898C1F-C1E1-164A-8D81-26CBFF01BC53}" srcOrd="0" destOrd="0" presId="urn:microsoft.com/office/officeart/2005/8/layout/list1"/>
    <dgm:cxn modelId="{F49435BE-38B0-364B-BA67-5A914BBEBB4A}" type="presParOf" srcId="{505A50E8-A840-D04A-8077-AA8909779F80}" destId="{60B71AB6-70CD-7644-8E7D-3EA2BEF5F141}" srcOrd="1" destOrd="0" presId="urn:microsoft.com/office/officeart/2005/8/layout/list1"/>
    <dgm:cxn modelId="{B5F7E0B3-6254-D44C-B6D2-7358425E9F4E}" type="presParOf" srcId="{10FDB05F-F2A9-2148-8A65-ABED13C9019A}" destId="{FE391788-AA2A-DF43-B9E7-2982D72F667F}" srcOrd="9" destOrd="0" presId="urn:microsoft.com/office/officeart/2005/8/layout/list1"/>
    <dgm:cxn modelId="{1ABE7C5A-1C2E-C445-BFA7-AC8EAC7C55CF}" type="presParOf" srcId="{10FDB05F-F2A9-2148-8A65-ABED13C9019A}" destId="{3497DD09-9EE4-1641-AC6B-1B89D0561A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7C142-F415-423E-84B9-56CF9FE5D2C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41173B-CB00-4066-9519-6FDE646381F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Transition Matrix for Payment Behavior Analysis </a:t>
          </a:r>
        </a:p>
      </dgm:t>
    </dgm:pt>
    <dgm:pt modelId="{F12EA754-55DA-4E4D-829D-E6D500F31B8A}" type="parTrans" cxnId="{3C92172C-2CBD-4FE0-A1DC-CF48DBC51DE6}">
      <dgm:prSet/>
      <dgm:spPr/>
      <dgm:t>
        <a:bodyPr/>
        <a:lstStyle/>
        <a:p>
          <a:endParaRPr lang="en-US"/>
        </a:p>
      </dgm:t>
    </dgm:pt>
    <dgm:pt modelId="{E562364B-6A40-463C-9A28-C82CA5388E56}" type="sibTrans" cxnId="{3C92172C-2CBD-4FE0-A1DC-CF48DBC51DE6}">
      <dgm:prSet/>
      <dgm:spPr/>
      <dgm:t>
        <a:bodyPr/>
        <a:lstStyle/>
        <a:p>
          <a:endParaRPr lang="en-US"/>
        </a:p>
      </dgm:t>
    </dgm:pt>
    <dgm:pt modelId="{89DD3AF5-4F67-44F9-A55A-0C6A5F38FEE8}">
      <dgm:prSet/>
      <dgm:spPr/>
      <dgm:t>
        <a:bodyPr/>
        <a:lstStyle/>
        <a:p>
          <a:r>
            <a:rPr lang="en-US" b="0" dirty="0"/>
            <a:t>Libraries Used: </a:t>
          </a:r>
          <a:r>
            <a:rPr lang="en-US" b="0" i="1" dirty="0" err="1"/>
            <a:t>numpy</a:t>
          </a:r>
          <a:r>
            <a:rPr lang="en-US" b="0" i="1" dirty="0"/>
            <a:t>, pandas and seaborn &amp; </a:t>
          </a:r>
          <a:r>
            <a:rPr lang="en-US" b="0" i="1" dirty="0" err="1"/>
            <a:t>matplotlib.pyplot</a:t>
          </a:r>
          <a:r>
            <a:rPr lang="en-US" b="0" i="1" dirty="0"/>
            <a:t> </a:t>
          </a:r>
        </a:p>
      </dgm:t>
    </dgm:pt>
    <dgm:pt modelId="{B006EB25-7DA3-4748-A538-18B56427D7C4}" type="parTrans" cxnId="{569E21A0-E731-463B-90AA-EAD306A740C0}">
      <dgm:prSet/>
      <dgm:spPr/>
      <dgm:t>
        <a:bodyPr/>
        <a:lstStyle/>
        <a:p>
          <a:endParaRPr lang="en-US"/>
        </a:p>
      </dgm:t>
    </dgm:pt>
    <dgm:pt modelId="{B7E2E709-5A9A-4E8D-9742-0A316A6DF990}" type="sibTrans" cxnId="{569E21A0-E731-463B-90AA-EAD306A740C0}">
      <dgm:prSet/>
      <dgm:spPr/>
      <dgm:t>
        <a:bodyPr/>
        <a:lstStyle/>
        <a:p>
          <a:endParaRPr lang="en-US"/>
        </a:p>
      </dgm:t>
    </dgm:pt>
    <dgm:pt modelId="{A3C2E0AF-3951-484A-84A1-8941DA55EC6C}">
      <dgm:prSet/>
      <dgm:spPr/>
      <dgm:t>
        <a:bodyPr/>
        <a:lstStyle/>
        <a:p>
          <a:r>
            <a:rPr lang="en-US" b="0" dirty="0"/>
            <a:t>Steps Performed: </a:t>
          </a:r>
          <a:r>
            <a:rPr lang="en-US" b="0" i="1" dirty="0"/>
            <a:t>Extra column, make transition matrix &amp; visualize transition matrix  </a:t>
          </a:r>
        </a:p>
      </dgm:t>
    </dgm:pt>
    <dgm:pt modelId="{63432E73-DDE2-4F27-8A9A-CFA3A621E8ED}" type="parTrans" cxnId="{6CBFDF9C-1020-49EB-9170-1481A3297A15}">
      <dgm:prSet/>
      <dgm:spPr/>
      <dgm:t>
        <a:bodyPr/>
        <a:lstStyle/>
        <a:p>
          <a:endParaRPr lang="en-US"/>
        </a:p>
      </dgm:t>
    </dgm:pt>
    <dgm:pt modelId="{DD214A11-C5E5-49FC-B75A-AF4CABD4D92C}" type="sibTrans" cxnId="{6CBFDF9C-1020-49EB-9170-1481A3297A15}">
      <dgm:prSet/>
      <dgm:spPr/>
      <dgm:t>
        <a:bodyPr/>
        <a:lstStyle/>
        <a:p>
          <a:endParaRPr lang="en-US"/>
        </a:p>
      </dgm:t>
    </dgm:pt>
    <dgm:pt modelId="{CFF4455F-9B5E-4CF2-BE7C-ED5879F2A608}">
      <dgm:prSet/>
      <dgm:spPr/>
      <dgm:t>
        <a:bodyPr/>
        <a:lstStyle/>
        <a:p>
          <a:r>
            <a:rPr lang="en-US" b="0" dirty="0"/>
            <a:t>Purpose: </a:t>
          </a:r>
          <a:r>
            <a:rPr lang="en-US" i="1" dirty="0"/>
            <a:t>analyze </a:t>
          </a:r>
          <a:r>
            <a:rPr lang="en-US" b="1" i="1" dirty="0"/>
            <a:t>transition probabilities, </a:t>
          </a:r>
          <a:r>
            <a:rPr lang="en-US" i="1" dirty="0"/>
            <a:t>payment behavior patterns, identifying consistent or inconsistent payment behaviors </a:t>
          </a:r>
        </a:p>
      </dgm:t>
    </dgm:pt>
    <dgm:pt modelId="{81267EA1-65EC-4677-9494-9D5005A7EDF0}" type="parTrans" cxnId="{2F7FC95F-8995-41B0-8320-A4168EBDD8BF}">
      <dgm:prSet/>
      <dgm:spPr/>
      <dgm:t>
        <a:bodyPr/>
        <a:lstStyle/>
        <a:p>
          <a:endParaRPr lang="en-US"/>
        </a:p>
      </dgm:t>
    </dgm:pt>
    <dgm:pt modelId="{DD35DEA6-4AB2-45D7-B03A-BA901B1B882E}" type="sibTrans" cxnId="{2F7FC95F-8995-41B0-8320-A4168EBDD8BF}">
      <dgm:prSet/>
      <dgm:spPr/>
      <dgm:t>
        <a:bodyPr/>
        <a:lstStyle/>
        <a:p>
          <a:endParaRPr lang="en-US"/>
        </a:p>
      </dgm:t>
    </dgm:pt>
    <dgm:pt modelId="{B246D861-8851-4030-BD78-F2E01AAC2CB3}">
      <dgm:prSet/>
      <dgm:spPr/>
      <dgm:t>
        <a:bodyPr/>
        <a:lstStyle/>
        <a:p>
          <a:r>
            <a:rPr lang="en-US" b="0" dirty="0"/>
            <a:t>Outputs: </a:t>
          </a:r>
          <a:r>
            <a:rPr lang="en-US" i="1" dirty="0"/>
            <a:t>A heatmap showing transitions between different payment statuses. </a:t>
          </a:r>
        </a:p>
      </dgm:t>
    </dgm:pt>
    <dgm:pt modelId="{999EE9D7-40C8-40C5-A801-E16783A2FB4F}" type="parTrans" cxnId="{4948D654-0D27-49D0-B54E-3C790D7C9F7E}">
      <dgm:prSet/>
      <dgm:spPr/>
      <dgm:t>
        <a:bodyPr/>
        <a:lstStyle/>
        <a:p>
          <a:endParaRPr lang="en-US"/>
        </a:p>
      </dgm:t>
    </dgm:pt>
    <dgm:pt modelId="{B8B8BA4A-7DF8-4FCD-B699-EB1296D4685E}" type="sibTrans" cxnId="{4948D654-0D27-49D0-B54E-3C790D7C9F7E}">
      <dgm:prSet/>
      <dgm:spPr/>
      <dgm:t>
        <a:bodyPr/>
        <a:lstStyle/>
        <a:p>
          <a:endParaRPr lang="en-US"/>
        </a:p>
      </dgm:t>
    </dgm:pt>
    <dgm:pt modelId="{7949D3D6-25A3-414C-9858-C876C3D968F8}">
      <dgm:prSet/>
      <dgm:spPr/>
      <dgm:t>
        <a:bodyPr/>
        <a:lstStyle/>
        <a:p>
          <a:r>
            <a:rPr lang="en-US" b="0" dirty="0"/>
            <a:t>Use Cases: </a:t>
          </a:r>
          <a:r>
            <a:rPr lang="en-US" i="1" dirty="0"/>
            <a:t>Identify high-risk payment behaviors &amp; Inform strategies for managing or intervening with late-paying customers</a:t>
          </a:r>
        </a:p>
      </dgm:t>
    </dgm:pt>
    <dgm:pt modelId="{368C715D-8232-4A6B-898B-3678E5B353A6}" type="parTrans" cxnId="{E418F2FB-2A58-4D47-B42E-F795C0FABC13}">
      <dgm:prSet/>
      <dgm:spPr/>
      <dgm:t>
        <a:bodyPr/>
        <a:lstStyle/>
        <a:p>
          <a:endParaRPr lang="en-US"/>
        </a:p>
      </dgm:t>
    </dgm:pt>
    <dgm:pt modelId="{A7F57522-0063-4EA2-9D1C-A42EC45AE271}" type="sibTrans" cxnId="{E418F2FB-2A58-4D47-B42E-F795C0FABC13}">
      <dgm:prSet/>
      <dgm:spPr/>
      <dgm:t>
        <a:bodyPr/>
        <a:lstStyle/>
        <a:p>
          <a:endParaRPr lang="en-US"/>
        </a:p>
      </dgm:t>
    </dgm:pt>
    <dgm:pt modelId="{6F78322F-B75B-4030-9238-B8F23279D4AA}">
      <dgm:prSet/>
      <dgm:spPr/>
      <dgm:t>
        <a:bodyPr/>
        <a:lstStyle/>
        <a:p>
          <a:r>
            <a:rPr lang="en-US" dirty="0"/>
            <a:t>Insight: </a:t>
          </a:r>
          <a:r>
            <a:rPr lang="en-US" i="1" dirty="0"/>
            <a:t>most customers maintains </a:t>
          </a:r>
          <a:r>
            <a:rPr lang="en-US" b="1" i="1" dirty="0"/>
            <a:t>current payment behavior, </a:t>
          </a:r>
          <a:r>
            <a:rPr lang="en-US" dirty="0"/>
            <a:t>Customers with minor delays often transition to longer delays, Chronic defaulters (5+ months delay) rarely improve their status</a:t>
          </a:r>
          <a:r>
            <a:rPr lang="en-US" i="1" dirty="0"/>
            <a:t> </a:t>
          </a:r>
        </a:p>
      </dgm:t>
    </dgm:pt>
    <dgm:pt modelId="{2695FD14-7D97-45E9-BDDA-95ED0A890C2E}" type="parTrans" cxnId="{062D4A79-4BA6-4A28-8185-63E711347744}">
      <dgm:prSet/>
      <dgm:spPr/>
      <dgm:t>
        <a:bodyPr/>
        <a:lstStyle/>
        <a:p>
          <a:endParaRPr lang="en-US"/>
        </a:p>
      </dgm:t>
    </dgm:pt>
    <dgm:pt modelId="{4F6B7DC1-4CCE-4020-BBC2-79672203CB41}" type="sibTrans" cxnId="{062D4A79-4BA6-4A28-8185-63E711347744}">
      <dgm:prSet/>
      <dgm:spPr/>
      <dgm:t>
        <a:bodyPr/>
        <a:lstStyle/>
        <a:p>
          <a:endParaRPr lang="en-US"/>
        </a:p>
      </dgm:t>
    </dgm:pt>
    <dgm:pt modelId="{CF845AA9-FF49-F44A-A2B2-DEEE1C4BC36C}" type="pres">
      <dgm:prSet presAssocID="{41E7C142-F415-423E-84B9-56CF9FE5D2CD}" presName="vert0" presStyleCnt="0">
        <dgm:presLayoutVars>
          <dgm:dir/>
          <dgm:animOne val="branch"/>
          <dgm:animLvl val="lvl"/>
        </dgm:presLayoutVars>
      </dgm:prSet>
      <dgm:spPr/>
    </dgm:pt>
    <dgm:pt modelId="{0CD917AB-977C-2044-B1F7-2A52D7DD3A71}" type="pres">
      <dgm:prSet presAssocID="{9C41173B-CB00-4066-9519-6FDE646381F4}" presName="thickLine" presStyleLbl="alignNode1" presStyleIdx="0" presStyleCnt="7"/>
      <dgm:spPr/>
    </dgm:pt>
    <dgm:pt modelId="{156C5521-F2D2-1E47-97F7-D3C591062EEB}" type="pres">
      <dgm:prSet presAssocID="{9C41173B-CB00-4066-9519-6FDE646381F4}" presName="horz1" presStyleCnt="0"/>
      <dgm:spPr/>
    </dgm:pt>
    <dgm:pt modelId="{A08049D5-BF3D-1A47-8A6D-BC5E0E908CA1}" type="pres">
      <dgm:prSet presAssocID="{9C41173B-CB00-4066-9519-6FDE646381F4}" presName="tx1" presStyleLbl="revTx" presStyleIdx="0" presStyleCnt="7"/>
      <dgm:spPr/>
    </dgm:pt>
    <dgm:pt modelId="{D27C23C8-BBD7-AF44-B719-114C6A185A3B}" type="pres">
      <dgm:prSet presAssocID="{9C41173B-CB00-4066-9519-6FDE646381F4}" presName="vert1" presStyleCnt="0"/>
      <dgm:spPr/>
    </dgm:pt>
    <dgm:pt modelId="{E1925843-3BBF-E742-9A61-A11A68E97182}" type="pres">
      <dgm:prSet presAssocID="{89DD3AF5-4F67-44F9-A55A-0C6A5F38FEE8}" presName="thickLine" presStyleLbl="alignNode1" presStyleIdx="1" presStyleCnt="7"/>
      <dgm:spPr/>
    </dgm:pt>
    <dgm:pt modelId="{1B3C2AFD-34C1-444A-8425-C77BDC697D55}" type="pres">
      <dgm:prSet presAssocID="{89DD3AF5-4F67-44F9-A55A-0C6A5F38FEE8}" presName="horz1" presStyleCnt="0"/>
      <dgm:spPr/>
    </dgm:pt>
    <dgm:pt modelId="{A83802C0-F093-234A-922B-0380B76FA543}" type="pres">
      <dgm:prSet presAssocID="{89DD3AF5-4F67-44F9-A55A-0C6A5F38FEE8}" presName="tx1" presStyleLbl="revTx" presStyleIdx="1" presStyleCnt="7"/>
      <dgm:spPr/>
    </dgm:pt>
    <dgm:pt modelId="{DACA2D7A-3FA6-5843-A4F3-FA28090C3C0F}" type="pres">
      <dgm:prSet presAssocID="{89DD3AF5-4F67-44F9-A55A-0C6A5F38FEE8}" presName="vert1" presStyleCnt="0"/>
      <dgm:spPr/>
    </dgm:pt>
    <dgm:pt modelId="{F661AFCA-CD10-B24C-A3EA-0E5BF6AF2771}" type="pres">
      <dgm:prSet presAssocID="{A3C2E0AF-3951-484A-84A1-8941DA55EC6C}" presName="thickLine" presStyleLbl="alignNode1" presStyleIdx="2" presStyleCnt="7"/>
      <dgm:spPr/>
    </dgm:pt>
    <dgm:pt modelId="{764CFA20-0DCA-E24B-B6EE-8D1F813A1736}" type="pres">
      <dgm:prSet presAssocID="{A3C2E0AF-3951-484A-84A1-8941DA55EC6C}" presName="horz1" presStyleCnt="0"/>
      <dgm:spPr/>
    </dgm:pt>
    <dgm:pt modelId="{B218AB74-060A-C14D-821F-5615DBC78A15}" type="pres">
      <dgm:prSet presAssocID="{A3C2E0AF-3951-484A-84A1-8941DA55EC6C}" presName="tx1" presStyleLbl="revTx" presStyleIdx="2" presStyleCnt="7"/>
      <dgm:spPr/>
    </dgm:pt>
    <dgm:pt modelId="{65DB78E4-AFA7-C140-A871-713D0824191B}" type="pres">
      <dgm:prSet presAssocID="{A3C2E0AF-3951-484A-84A1-8941DA55EC6C}" presName="vert1" presStyleCnt="0"/>
      <dgm:spPr/>
    </dgm:pt>
    <dgm:pt modelId="{D7B533E6-1F63-0840-846F-15C1D3A2C707}" type="pres">
      <dgm:prSet presAssocID="{CFF4455F-9B5E-4CF2-BE7C-ED5879F2A608}" presName="thickLine" presStyleLbl="alignNode1" presStyleIdx="3" presStyleCnt="7"/>
      <dgm:spPr/>
    </dgm:pt>
    <dgm:pt modelId="{57D0DDC7-23B3-B346-9788-3CB0A21871EC}" type="pres">
      <dgm:prSet presAssocID="{CFF4455F-9B5E-4CF2-BE7C-ED5879F2A608}" presName="horz1" presStyleCnt="0"/>
      <dgm:spPr/>
    </dgm:pt>
    <dgm:pt modelId="{07213D42-90D0-FF4B-A1AC-248CBB38E422}" type="pres">
      <dgm:prSet presAssocID="{CFF4455F-9B5E-4CF2-BE7C-ED5879F2A608}" presName="tx1" presStyleLbl="revTx" presStyleIdx="3" presStyleCnt="7"/>
      <dgm:spPr/>
    </dgm:pt>
    <dgm:pt modelId="{9BA19FC8-3F00-A349-B473-DE470EE16F9A}" type="pres">
      <dgm:prSet presAssocID="{CFF4455F-9B5E-4CF2-BE7C-ED5879F2A608}" presName="vert1" presStyleCnt="0"/>
      <dgm:spPr/>
    </dgm:pt>
    <dgm:pt modelId="{087A05CD-D461-F447-9207-7A9429B5C55F}" type="pres">
      <dgm:prSet presAssocID="{B246D861-8851-4030-BD78-F2E01AAC2CB3}" presName="thickLine" presStyleLbl="alignNode1" presStyleIdx="4" presStyleCnt="7"/>
      <dgm:spPr/>
    </dgm:pt>
    <dgm:pt modelId="{E1FE5446-8FF7-034E-9FAA-1F81EF5D676D}" type="pres">
      <dgm:prSet presAssocID="{B246D861-8851-4030-BD78-F2E01AAC2CB3}" presName="horz1" presStyleCnt="0"/>
      <dgm:spPr/>
    </dgm:pt>
    <dgm:pt modelId="{F3AE20BC-7A3D-CA4E-8305-7FC20863D7EB}" type="pres">
      <dgm:prSet presAssocID="{B246D861-8851-4030-BD78-F2E01AAC2CB3}" presName="tx1" presStyleLbl="revTx" presStyleIdx="4" presStyleCnt="7"/>
      <dgm:spPr/>
    </dgm:pt>
    <dgm:pt modelId="{16ECCADD-2742-2F48-A084-53B86C18F5DF}" type="pres">
      <dgm:prSet presAssocID="{B246D861-8851-4030-BD78-F2E01AAC2CB3}" presName="vert1" presStyleCnt="0"/>
      <dgm:spPr/>
    </dgm:pt>
    <dgm:pt modelId="{A5E790F1-CB9D-534D-9205-B8FFB17CF9CB}" type="pres">
      <dgm:prSet presAssocID="{7949D3D6-25A3-414C-9858-C876C3D968F8}" presName="thickLine" presStyleLbl="alignNode1" presStyleIdx="5" presStyleCnt="7"/>
      <dgm:spPr/>
    </dgm:pt>
    <dgm:pt modelId="{AA7516BB-A49A-CC44-8B13-E2D80FFFA33B}" type="pres">
      <dgm:prSet presAssocID="{7949D3D6-25A3-414C-9858-C876C3D968F8}" presName="horz1" presStyleCnt="0"/>
      <dgm:spPr/>
    </dgm:pt>
    <dgm:pt modelId="{2E411CDD-D0CE-C74D-8749-609D9ED4266B}" type="pres">
      <dgm:prSet presAssocID="{7949D3D6-25A3-414C-9858-C876C3D968F8}" presName="tx1" presStyleLbl="revTx" presStyleIdx="5" presStyleCnt="7"/>
      <dgm:spPr/>
    </dgm:pt>
    <dgm:pt modelId="{F81B1047-353F-634E-8A79-9BFEAE9D4391}" type="pres">
      <dgm:prSet presAssocID="{7949D3D6-25A3-414C-9858-C876C3D968F8}" presName="vert1" presStyleCnt="0"/>
      <dgm:spPr/>
    </dgm:pt>
    <dgm:pt modelId="{DA2AE302-5AE4-934D-8204-D2219FA0BC8B}" type="pres">
      <dgm:prSet presAssocID="{6F78322F-B75B-4030-9238-B8F23279D4AA}" presName="thickLine" presStyleLbl="alignNode1" presStyleIdx="6" presStyleCnt="7"/>
      <dgm:spPr/>
    </dgm:pt>
    <dgm:pt modelId="{A4ABDB77-220E-9548-98D3-EA95740577FE}" type="pres">
      <dgm:prSet presAssocID="{6F78322F-B75B-4030-9238-B8F23279D4AA}" presName="horz1" presStyleCnt="0"/>
      <dgm:spPr/>
    </dgm:pt>
    <dgm:pt modelId="{CE379ED7-C9AF-E046-BFE2-A1A40A79B9F0}" type="pres">
      <dgm:prSet presAssocID="{6F78322F-B75B-4030-9238-B8F23279D4AA}" presName="tx1" presStyleLbl="revTx" presStyleIdx="6" presStyleCnt="7"/>
      <dgm:spPr/>
    </dgm:pt>
    <dgm:pt modelId="{DD783FA4-87F4-684E-88C3-891D5DAAB81E}" type="pres">
      <dgm:prSet presAssocID="{6F78322F-B75B-4030-9238-B8F23279D4AA}" presName="vert1" presStyleCnt="0"/>
      <dgm:spPr/>
    </dgm:pt>
  </dgm:ptLst>
  <dgm:cxnLst>
    <dgm:cxn modelId="{88201A03-7255-524E-8C94-3C51B6C163E6}" type="presOf" srcId="{41E7C142-F415-423E-84B9-56CF9FE5D2CD}" destId="{CF845AA9-FF49-F44A-A2B2-DEEE1C4BC36C}" srcOrd="0" destOrd="0" presId="urn:microsoft.com/office/officeart/2008/layout/LinedList"/>
    <dgm:cxn modelId="{3C92172C-2CBD-4FE0-A1DC-CF48DBC51DE6}" srcId="{41E7C142-F415-423E-84B9-56CF9FE5D2CD}" destId="{9C41173B-CB00-4066-9519-6FDE646381F4}" srcOrd="0" destOrd="0" parTransId="{F12EA754-55DA-4E4D-829D-E6D500F31B8A}" sibTransId="{E562364B-6A40-463C-9A28-C82CA5388E56}"/>
    <dgm:cxn modelId="{4948D654-0D27-49D0-B54E-3C790D7C9F7E}" srcId="{41E7C142-F415-423E-84B9-56CF9FE5D2CD}" destId="{B246D861-8851-4030-BD78-F2E01AAC2CB3}" srcOrd="4" destOrd="0" parTransId="{999EE9D7-40C8-40C5-A801-E16783A2FB4F}" sibTransId="{B8B8BA4A-7DF8-4FCD-B699-EB1296D4685E}"/>
    <dgm:cxn modelId="{2F7FC95F-8995-41B0-8320-A4168EBDD8BF}" srcId="{41E7C142-F415-423E-84B9-56CF9FE5D2CD}" destId="{CFF4455F-9B5E-4CF2-BE7C-ED5879F2A608}" srcOrd="3" destOrd="0" parTransId="{81267EA1-65EC-4677-9494-9D5005A7EDF0}" sibTransId="{DD35DEA6-4AB2-45D7-B03A-BA901B1B882E}"/>
    <dgm:cxn modelId="{AAF46267-05A6-714D-833D-2E23BB6B6A34}" type="presOf" srcId="{CFF4455F-9B5E-4CF2-BE7C-ED5879F2A608}" destId="{07213D42-90D0-FF4B-A1AC-248CBB38E422}" srcOrd="0" destOrd="0" presId="urn:microsoft.com/office/officeart/2008/layout/LinedList"/>
    <dgm:cxn modelId="{062D4A79-4BA6-4A28-8185-63E711347744}" srcId="{41E7C142-F415-423E-84B9-56CF9FE5D2CD}" destId="{6F78322F-B75B-4030-9238-B8F23279D4AA}" srcOrd="6" destOrd="0" parTransId="{2695FD14-7D97-45E9-BDDA-95ED0A890C2E}" sibTransId="{4F6B7DC1-4CCE-4020-BBC2-79672203CB41}"/>
    <dgm:cxn modelId="{6CBFDF9C-1020-49EB-9170-1481A3297A15}" srcId="{41E7C142-F415-423E-84B9-56CF9FE5D2CD}" destId="{A3C2E0AF-3951-484A-84A1-8941DA55EC6C}" srcOrd="2" destOrd="0" parTransId="{63432E73-DDE2-4F27-8A9A-CFA3A621E8ED}" sibTransId="{DD214A11-C5E5-49FC-B75A-AF4CABD4D92C}"/>
    <dgm:cxn modelId="{569E21A0-E731-463B-90AA-EAD306A740C0}" srcId="{41E7C142-F415-423E-84B9-56CF9FE5D2CD}" destId="{89DD3AF5-4F67-44F9-A55A-0C6A5F38FEE8}" srcOrd="1" destOrd="0" parTransId="{B006EB25-7DA3-4748-A538-18B56427D7C4}" sibTransId="{B7E2E709-5A9A-4E8D-9742-0A316A6DF990}"/>
    <dgm:cxn modelId="{B77701A4-85BC-204D-8FB8-E3E262B2B53A}" type="presOf" srcId="{B246D861-8851-4030-BD78-F2E01AAC2CB3}" destId="{F3AE20BC-7A3D-CA4E-8305-7FC20863D7EB}" srcOrd="0" destOrd="0" presId="urn:microsoft.com/office/officeart/2008/layout/LinedList"/>
    <dgm:cxn modelId="{B9265DC1-0BB7-7F43-AB0F-8BEBC0B22017}" type="presOf" srcId="{6F78322F-B75B-4030-9238-B8F23279D4AA}" destId="{CE379ED7-C9AF-E046-BFE2-A1A40A79B9F0}" srcOrd="0" destOrd="0" presId="urn:microsoft.com/office/officeart/2008/layout/LinedList"/>
    <dgm:cxn modelId="{D94579C2-AD09-5346-AE25-94C8B6C9089E}" type="presOf" srcId="{89DD3AF5-4F67-44F9-A55A-0C6A5F38FEE8}" destId="{A83802C0-F093-234A-922B-0380B76FA543}" srcOrd="0" destOrd="0" presId="urn:microsoft.com/office/officeart/2008/layout/LinedList"/>
    <dgm:cxn modelId="{5C0BE9C8-D142-F641-B7F9-CB141EE69E6E}" type="presOf" srcId="{7949D3D6-25A3-414C-9858-C876C3D968F8}" destId="{2E411CDD-D0CE-C74D-8749-609D9ED4266B}" srcOrd="0" destOrd="0" presId="urn:microsoft.com/office/officeart/2008/layout/LinedList"/>
    <dgm:cxn modelId="{1C0509CB-BC26-6F46-AFAE-3C89A00E4E51}" type="presOf" srcId="{9C41173B-CB00-4066-9519-6FDE646381F4}" destId="{A08049D5-BF3D-1A47-8A6D-BC5E0E908CA1}" srcOrd="0" destOrd="0" presId="urn:microsoft.com/office/officeart/2008/layout/LinedList"/>
    <dgm:cxn modelId="{E418F2FB-2A58-4D47-B42E-F795C0FABC13}" srcId="{41E7C142-F415-423E-84B9-56CF9FE5D2CD}" destId="{7949D3D6-25A3-414C-9858-C876C3D968F8}" srcOrd="5" destOrd="0" parTransId="{368C715D-8232-4A6B-898B-3678E5B353A6}" sibTransId="{A7F57522-0063-4EA2-9D1C-A42EC45AE271}"/>
    <dgm:cxn modelId="{99703FFC-1733-3C43-A838-C6BCADC14E10}" type="presOf" srcId="{A3C2E0AF-3951-484A-84A1-8941DA55EC6C}" destId="{B218AB74-060A-C14D-821F-5615DBC78A15}" srcOrd="0" destOrd="0" presId="urn:microsoft.com/office/officeart/2008/layout/LinedList"/>
    <dgm:cxn modelId="{795C4271-4E8F-384E-9C41-2674493254AA}" type="presParOf" srcId="{CF845AA9-FF49-F44A-A2B2-DEEE1C4BC36C}" destId="{0CD917AB-977C-2044-B1F7-2A52D7DD3A71}" srcOrd="0" destOrd="0" presId="urn:microsoft.com/office/officeart/2008/layout/LinedList"/>
    <dgm:cxn modelId="{E2D475BD-F965-4447-80EB-CA8A5F633D04}" type="presParOf" srcId="{CF845AA9-FF49-F44A-A2B2-DEEE1C4BC36C}" destId="{156C5521-F2D2-1E47-97F7-D3C591062EEB}" srcOrd="1" destOrd="0" presId="urn:microsoft.com/office/officeart/2008/layout/LinedList"/>
    <dgm:cxn modelId="{8A257989-12D7-9E4D-818F-544A6F1AE1C2}" type="presParOf" srcId="{156C5521-F2D2-1E47-97F7-D3C591062EEB}" destId="{A08049D5-BF3D-1A47-8A6D-BC5E0E908CA1}" srcOrd="0" destOrd="0" presId="urn:microsoft.com/office/officeart/2008/layout/LinedList"/>
    <dgm:cxn modelId="{D075EAA8-4132-524F-890F-6118D9A2B959}" type="presParOf" srcId="{156C5521-F2D2-1E47-97F7-D3C591062EEB}" destId="{D27C23C8-BBD7-AF44-B719-114C6A185A3B}" srcOrd="1" destOrd="0" presId="urn:microsoft.com/office/officeart/2008/layout/LinedList"/>
    <dgm:cxn modelId="{F773A51C-E300-E74C-86D3-D4258C976024}" type="presParOf" srcId="{CF845AA9-FF49-F44A-A2B2-DEEE1C4BC36C}" destId="{E1925843-3BBF-E742-9A61-A11A68E97182}" srcOrd="2" destOrd="0" presId="urn:microsoft.com/office/officeart/2008/layout/LinedList"/>
    <dgm:cxn modelId="{6BF72E38-9524-DE48-AA65-025EC3520371}" type="presParOf" srcId="{CF845AA9-FF49-F44A-A2B2-DEEE1C4BC36C}" destId="{1B3C2AFD-34C1-444A-8425-C77BDC697D55}" srcOrd="3" destOrd="0" presId="urn:microsoft.com/office/officeart/2008/layout/LinedList"/>
    <dgm:cxn modelId="{752EF5AC-7B3B-2F4B-BB9D-EB5F40B49C5E}" type="presParOf" srcId="{1B3C2AFD-34C1-444A-8425-C77BDC697D55}" destId="{A83802C0-F093-234A-922B-0380B76FA543}" srcOrd="0" destOrd="0" presId="urn:microsoft.com/office/officeart/2008/layout/LinedList"/>
    <dgm:cxn modelId="{17C78A70-94CA-1545-A814-02C67A1FEB59}" type="presParOf" srcId="{1B3C2AFD-34C1-444A-8425-C77BDC697D55}" destId="{DACA2D7A-3FA6-5843-A4F3-FA28090C3C0F}" srcOrd="1" destOrd="0" presId="urn:microsoft.com/office/officeart/2008/layout/LinedList"/>
    <dgm:cxn modelId="{7CAB57B6-41C4-804E-B935-5E90694E7739}" type="presParOf" srcId="{CF845AA9-FF49-F44A-A2B2-DEEE1C4BC36C}" destId="{F661AFCA-CD10-B24C-A3EA-0E5BF6AF2771}" srcOrd="4" destOrd="0" presId="urn:microsoft.com/office/officeart/2008/layout/LinedList"/>
    <dgm:cxn modelId="{97E7DE94-66CC-DB4C-B224-1FE3308CF7E0}" type="presParOf" srcId="{CF845AA9-FF49-F44A-A2B2-DEEE1C4BC36C}" destId="{764CFA20-0DCA-E24B-B6EE-8D1F813A1736}" srcOrd="5" destOrd="0" presId="urn:microsoft.com/office/officeart/2008/layout/LinedList"/>
    <dgm:cxn modelId="{07086B5D-260F-F043-AF55-5A39D662E9CD}" type="presParOf" srcId="{764CFA20-0DCA-E24B-B6EE-8D1F813A1736}" destId="{B218AB74-060A-C14D-821F-5615DBC78A15}" srcOrd="0" destOrd="0" presId="urn:microsoft.com/office/officeart/2008/layout/LinedList"/>
    <dgm:cxn modelId="{1DA7066C-C03A-7B45-9F76-110B078C3FB4}" type="presParOf" srcId="{764CFA20-0DCA-E24B-B6EE-8D1F813A1736}" destId="{65DB78E4-AFA7-C140-A871-713D0824191B}" srcOrd="1" destOrd="0" presId="urn:microsoft.com/office/officeart/2008/layout/LinedList"/>
    <dgm:cxn modelId="{90BD5743-1D85-DD4F-846C-D9C24320CC77}" type="presParOf" srcId="{CF845AA9-FF49-F44A-A2B2-DEEE1C4BC36C}" destId="{D7B533E6-1F63-0840-846F-15C1D3A2C707}" srcOrd="6" destOrd="0" presId="urn:microsoft.com/office/officeart/2008/layout/LinedList"/>
    <dgm:cxn modelId="{04A7AF0E-94D1-AC44-BEE3-D118C991695D}" type="presParOf" srcId="{CF845AA9-FF49-F44A-A2B2-DEEE1C4BC36C}" destId="{57D0DDC7-23B3-B346-9788-3CB0A21871EC}" srcOrd="7" destOrd="0" presId="urn:microsoft.com/office/officeart/2008/layout/LinedList"/>
    <dgm:cxn modelId="{D61F6B59-42ED-E443-B070-7CA8B8724A1F}" type="presParOf" srcId="{57D0DDC7-23B3-B346-9788-3CB0A21871EC}" destId="{07213D42-90D0-FF4B-A1AC-248CBB38E422}" srcOrd="0" destOrd="0" presId="urn:microsoft.com/office/officeart/2008/layout/LinedList"/>
    <dgm:cxn modelId="{E30C69A4-28F3-1B4E-ACFF-C7667A2372D3}" type="presParOf" srcId="{57D0DDC7-23B3-B346-9788-3CB0A21871EC}" destId="{9BA19FC8-3F00-A349-B473-DE470EE16F9A}" srcOrd="1" destOrd="0" presId="urn:microsoft.com/office/officeart/2008/layout/LinedList"/>
    <dgm:cxn modelId="{57DFE7A4-8F9B-FA42-83D1-8685D52FC5E0}" type="presParOf" srcId="{CF845AA9-FF49-F44A-A2B2-DEEE1C4BC36C}" destId="{087A05CD-D461-F447-9207-7A9429B5C55F}" srcOrd="8" destOrd="0" presId="urn:microsoft.com/office/officeart/2008/layout/LinedList"/>
    <dgm:cxn modelId="{2F420B1D-DF96-E14B-A23F-617DFEF32675}" type="presParOf" srcId="{CF845AA9-FF49-F44A-A2B2-DEEE1C4BC36C}" destId="{E1FE5446-8FF7-034E-9FAA-1F81EF5D676D}" srcOrd="9" destOrd="0" presId="urn:microsoft.com/office/officeart/2008/layout/LinedList"/>
    <dgm:cxn modelId="{F0288D6C-A1BC-8C46-89E9-B2E30C9E6524}" type="presParOf" srcId="{E1FE5446-8FF7-034E-9FAA-1F81EF5D676D}" destId="{F3AE20BC-7A3D-CA4E-8305-7FC20863D7EB}" srcOrd="0" destOrd="0" presId="urn:microsoft.com/office/officeart/2008/layout/LinedList"/>
    <dgm:cxn modelId="{07E7BD4D-2DD5-B24A-865E-BAD9739CAFEB}" type="presParOf" srcId="{E1FE5446-8FF7-034E-9FAA-1F81EF5D676D}" destId="{16ECCADD-2742-2F48-A084-53B86C18F5DF}" srcOrd="1" destOrd="0" presId="urn:microsoft.com/office/officeart/2008/layout/LinedList"/>
    <dgm:cxn modelId="{727D7293-6000-E841-8420-BAD338AF1589}" type="presParOf" srcId="{CF845AA9-FF49-F44A-A2B2-DEEE1C4BC36C}" destId="{A5E790F1-CB9D-534D-9205-B8FFB17CF9CB}" srcOrd="10" destOrd="0" presId="urn:microsoft.com/office/officeart/2008/layout/LinedList"/>
    <dgm:cxn modelId="{B6AD8072-8D2D-C64E-AB82-3621A2425D8A}" type="presParOf" srcId="{CF845AA9-FF49-F44A-A2B2-DEEE1C4BC36C}" destId="{AA7516BB-A49A-CC44-8B13-E2D80FFFA33B}" srcOrd="11" destOrd="0" presId="urn:microsoft.com/office/officeart/2008/layout/LinedList"/>
    <dgm:cxn modelId="{098A840C-0C2F-934C-BFAB-DACCC5D36EFE}" type="presParOf" srcId="{AA7516BB-A49A-CC44-8B13-E2D80FFFA33B}" destId="{2E411CDD-D0CE-C74D-8749-609D9ED4266B}" srcOrd="0" destOrd="0" presId="urn:microsoft.com/office/officeart/2008/layout/LinedList"/>
    <dgm:cxn modelId="{BB8A880C-48BF-3743-8B58-D07A95544D7C}" type="presParOf" srcId="{AA7516BB-A49A-CC44-8B13-E2D80FFFA33B}" destId="{F81B1047-353F-634E-8A79-9BFEAE9D4391}" srcOrd="1" destOrd="0" presId="urn:microsoft.com/office/officeart/2008/layout/LinedList"/>
    <dgm:cxn modelId="{7B6C9164-3222-684D-8B55-660F1C8AEE8A}" type="presParOf" srcId="{CF845AA9-FF49-F44A-A2B2-DEEE1C4BC36C}" destId="{DA2AE302-5AE4-934D-8204-D2219FA0BC8B}" srcOrd="12" destOrd="0" presId="urn:microsoft.com/office/officeart/2008/layout/LinedList"/>
    <dgm:cxn modelId="{A96D63D7-4F9C-EF4B-BF54-0EFE18F4CD8A}" type="presParOf" srcId="{CF845AA9-FF49-F44A-A2B2-DEEE1C4BC36C}" destId="{A4ABDB77-220E-9548-98D3-EA95740577FE}" srcOrd="13" destOrd="0" presId="urn:microsoft.com/office/officeart/2008/layout/LinedList"/>
    <dgm:cxn modelId="{E1317106-E85E-3646-9BB8-4C654231DDB1}" type="presParOf" srcId="{A4ABDB77-220E-9548-98D3-EA95740577FE}" destId="{CE379ED7-C9AF-E046-BFE2-A1A40A79B9F0}" srcOrd="0" destOrd="0" presId="urn:microsoft.com/office/officeart/2008/layout/LinedList"/>
    <dgm:cxn modelId="{F6B8C46E-BBCF-244A-B494-54EF74E1FB9B}" type="presParOf" srcId="{A4ABDB77-220E-9548-98D3-EA95740577FE}" destId="{DD783FA4-87F4-684E-88C3-891D5DAAB8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89F93-93D3-D042-8DF4-C9D8C35D8368}">
      <dsp:nvSpPr>
        <dsp:cNvPr id="0" name=""/>
        <dsp:cNvSpPr/>
      </dsp:nvSpPr>
      <dsp:spPr>
        <a:xfrm>
          <a:off x="0" y="635553"/>
          <a:ext cx="5903803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8BA09-FFFD-DD42-8FDB-DDD342A9190A}">
      <dsp:nvSpPr>
        <dsp:cNvPr id="0" name=""/>
        <dsp:cNvSpPr/>
      </dsp:nvSpPr>
      <dsp:spPr>
        <a:xfrm>
          <a:off x="295190" y="30393"/>
          <a:ext cx="4132662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1. Data Integration and Cleaning </a:t>
          </a:r>
          <a:endParaRPr lang="en-US" sz="14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54273" y="89476"/>
        <a:ext cx="4014496" cy="1092154"/>
      </dsp:txXfrm>
    </dsp:sp>
    <dsp:sp modelId="{333ECDE4-83C9-1F41-815D-0FA99084F7EE}">
      <dsp:nvSpPr>
        <dsp:cNvPr id="0" name=""/>
        <dsp:cNvSpPr/>
      </dsp:nvSpPr>
      <dsp:spPr>
        <a:xfrm>
          <a:off x="0" y="2495313"/>
          <a:ext cx="5903803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2D55B-25D4-A341-BE0F-7751DB85A09F}">
      <dsp:nvSpPr>
        <dsp:cNvPr id="0" name=""/>
        <dsp:cNvSpPr/>
      </dsp:nvSpPr>
      <dsp:spPr>
        <a:xfrm>
          <a:off x="295190" y="1890153"/>
          <a:ext cx="4132662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2. Exploratory Data Analysis (EDA)</a:t>
          </a:r>
        </a:p>
      </dsp:txBody>
      <dsp:txXfrm>
        <a:off x="354273" y="1949236"/>
        <a:ext cx="4014496" cy="1092154"/>
      </dsp:txXfrm>
    </dsp:sp>
    <dsp:sp modelId="{3497DD09-9EE4-1641-AC6B-1B89D0561A0D}">
      <dsp:nvSpPr>
        <dsp:cNvPr id="0" name=""/>
        <dsp:cNvSpPr/>
      </dsp:nvSpPr>
      <dsp:spPr>
        <a:xfrm>
          <a:off x="0" y="4355073"/>
          <a:ext cx="5903803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71AB6-70CD-7644-8E7D-3EA2BEF5F141}">
      <dsp:nvSpPr>
        <dsp:cNvPr id="0" name=""/>
        <dsp:cNvSpPr/>
      </dsp:nvSpPr>
      <dsp:spPr>
        <a:xfrm>
          <a:off x="295190" y="3749913"/>
          <a:ext cx="4132662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3. Predictive Modeling using Machine Learning</a:t>
          </a:r>
        </a:p>
      </dsp:txBody>
      <dsp:txXfrm>
        <a:off x="354273" y="3808996"/>
        <a:ext cx="4014496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89F93-93D3-D042-8DF4-C9D8C35D8368}">
      <dsp:nvSpPr>
        <dsp:cNvPr id="0" name=""/>
        <dsp:cNvSpPr/>
      </dsp:nvSpPr>
      <dsp:spPr>
        <a:xfrm>
          <a:off x="0" y="635553"/>
          <a:ext cx="5903801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8BA09-FFFD-DD42-8FDB-DDD342A9190A}">
      <dsp:nvSpPr>
        <dsp:cNvPr id="0" name=""/>
        <dsp:cNvSpPr/>
      </dsp:nvSpPr>
      <dsp:spPr>
        <a:xfrm>
          <a:off x="295190" y="0"/>
          <a:ext cx="4132661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4. Strategic Resource Allocation </a:t>
          </a:r>
        </a:p>
      </dsp:txBody>
      <dsp:txXfrm>
        <a:off x="354273" y="59083"/>
        <a:ext cx="4014495" cy="1092154"/>
      </dsp:txXfrm>
    </dsp:sp>
    <dsp:sp modelId="{333ECDE4-83C9-1F41-815D-0FA99084F7EE}">
      <dsp:nvSpPr>
        <dsp:cNvPr id="0" name=""/>
        <dsp:cNvSpPr/>
      </dsp:nvSpPr>
      <dsp:spPr>
        <a:xfrm>
          <a:off x="0" y="2495313"/>
          <a:ext cx="5903801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2D55B-25D4-A341-BE0F-7751DB85A09F}">
      <dsp:nvSpPr>
        <dsp:cNvPr id="0" name=""/>
        <dsp:cNvSpPr/>
      </dsp:nvSpPr>
      <dsp:spPr>
        <a:xfrm>
          <a:off x="295190" y="1890153"/>
          <a:ext cx="4132661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5. Outcome and Recommendation</a:t>
          </a:r>
        </a:p>
      </dsp:txBody>
      <dsp:txXfrm>
        <a:off x="354273" y="1949236"/>
        <a:ext cx="4014495" cy="1092154"/>
      </dsp:txXfrm>
    </dsp:sp>
    <dsp:sp modelId="{3497DD09-9EE4-1641-AC6B-1B89D0561A0D}">
      <dsp:nvSpPr>
        <dsp:cNvPr id="0" name=""/>
        <dsp:cNvSpPr/>
      </dsp:nvSpPr>
      <dsp:spPr>
        <a:xfrm>
          <a:off x="0" y="4355073"/>
          <a:ext cx="5903801" cy="1033200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71AB6-70CD-7644-8E7D-3EA2BEF5F141}">
      <dsp:nvSpPr>
        <dsp:cNvPr id="0" name=""/>
        <dsp:cNvSpPr/>
      </dsp:nvSpPr>
      <dsp:spPr>
        <a:xfrm>
          <a:off x="295190" y="3749913"/>
          <a:ext cx="4132661" cy="121032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05" tIns="0" rIns="15620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6. Future Direction</a:t>
          </a:r>
        </a:p>
      </dsp:txBody>
      <dsp:txXfrm>
        <a:off x="354273" y="3808996"/>
        <a:ext cx="4014495" cy="1092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917AB-977C-2044-B1F7-2A52D7DD3A71}">
      <dsp:nvSpPr>
        <dsp:cNvPr id="0" name=""/>
        <dsp:cNvSpPr/>
      </dsp:nvSpPr>
      <dsp:spPr>
        <a:xfrm>
          <a:off x="0" y="485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049D5-BF3D-1A47-8A6D-BC5E0E908CA1}">
      <dsp:nvSpPr>
        <dsp:cNvPr id="0" name=""/>
        <dsp:cNvSpPr/>
      </dsp:nvSpPr>
      <dsp:spPr>
        <a:xfrm>
          <a:off x="0" y="485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</a:rPr>
            <a:t>Transition Matrix for Payment Behavior Analysis </a:t>
          </a:r>
        </a:p>
      </dsp:txBody>
      <dsp:txXfrm>
        <a:off x="0" y="485"/>
        <a:ext cx="4559425" cy="568373"/>
      </dsp:txXfrm>
    </dsp:sp>
    <dsp:sp modelId="{E1925843-3BBF-E742-9A61-A11A68E97182}">
      <dsp:nvSpPr>
        <dsp:cNvPr id="0" name=""/>
        <dsp:cNvSpPr/>
      </dsp:nvSpPr>
      <dsp:spPr>
        <a:xfrm>
          <a:off x="0" y="568859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02C0-F093-234A-922B-0380B76FA543}">
      <dsp:nvSpPr>
        <dsp:cNvPr id="0" name=""/>
        <dsp:cNvSpPr/>
      </dsp:nvSpPr>
      <dsp:spPr>
        <a:xfrm>
          <a:off x="0" y="568859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Libraries Used: </a:t>
          </a:r>
          <a:r>
            <a:rPr lang="en-US" sz="1100" b="0" i="1" kern="1200" dirty="0" err="1"/>
            <a:t>numpy</a:t>
          </a:r>
          <a:r>
            <a:rPr lang="en-US" sz="1100" b="0" i="1" kern="1200" dirty="0"/>
            <a:t>, pandas and seaborn &amp; </a:t>
          </a:r>
          <a:r>
            <a:rPr lang="en-US" sz="1100" b="0" i="1" kern="1200" dirty="0" err="1"/>
            <a:t>matplotlib.pyplot</a:t>
          </a:r>
          <a:r>
            <a:rPr lang="en-US" sz="1100" b="0" i="1" kern="1200" dirty="0"/>
            <a:t> </a:t>
          </a:r>
        </a:p>
      </dsp:txBody>
      <dsp:txXfrm>
        <a:off x="0" y="568859"/>
        <a:ext cx="4559425" cy="568373"/>
      </dsp:txXfrm>
    </dsp:sp>
    <dsp:sp modelId="{F661AFCA-CD10-B24C-A3EA-0E5BF6AF2771}">
      <dsp:nvSpPr>
        <dsp:cNvPr id="0" name=""/>
        <dsp:cNvSpPr/>
      </dsp:nvSpPr>
      <dsp:spPr>
        <a:xfrm>
          <a:off x="0" y="1137232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8AB74-060A-C14D-821F-5615DBC78A15}">
      <dsp:nvSpPr>
        <dsp:cNvPr id="0" name=""/>
        <dsp:cNvSpPr/>
      </dsp:nvSpPr>
      <dsp:spPr>
        <a:xfrm>
          <a:off x="0" y="1137232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Steps Performed: </a:t>
          </a:r>
          <a:r>
            <a:rPr lang="en-US" sz="1100" b="0" i="1" kern="1200" dirty="0"/>
            <a:t>Extra column, make transition matrix &amp; visualize transition matrix  </a:t>
          </a:r>
        </a:p>
      </dsp:txBody>
      <dsp:txXfrm>
        <a:off x="0" y="1137232"/>
        <a:ext cx="4559425" cy="568373"/>
      </dsp:txXfrm>
    </dsp:sp>
    <dsp:sp modelId="{D7B533E6-1F63-0840-846F-15C1D3A2C707}">
      <dsp:nvSpPr>
        <dsp:cNvPr id="0" name=""/>
        <dsp:cNvSpPr/>
      </dsp:nvSpPr>
      <dsp:spPr>
        <a:xfrm>
          <a:off x="0" y="1705605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13D42-90D0-FF4B-A1AC-248CBB38E422}">
      <dsp:nvSpPr>
        <dsp:cNvPr id="0" name=""/>
        <dsp:cNvSpPr/>
      </dsp:nvSpPr>
      <dsp:spPr>
        <a:xfrm>
          <a:off x="0" y="1705605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Purpose: </a:t>
          </a:r>
          <a:r>
            <a:rPr lang="en-US" sz="1100" i="1" kern="1200" dirty="0"/>
            <a:t>analyze </a:t>
          </a:r>
          <a:r>
            <a:rPr lang="en-US" sz="1100" b="1" i="1" kern="1200" dirty="0"/>
            <a:t>transition probabilities, </a:t>
          </a:r>
          <a:r>
            <a:rPr lang="en-US" sz="1100" i="1" kern="1200" dirty="0"/>
            <a:t>payment behavior patterns, identifying consistent or inconsistent payment behaviors </a:t>
          </a:r>
        </a:p>
      </dsp:txBody>
      <dsp:txXfrm>
        <a:off x="0" y="1705605"/>
        <a:ext cx="4559425" cy="568373"/>
      </dsp:txXfrm>
    </dsp:sp>
    <dsp:sp modelId="{087A05CD-D461-F447-9207-7A9429B5C55F}">
      <dsp:nvSpPr>
        <dsp:cNvPr id="0" name=""/>
        <dsp:cNvSpPr/>
      </dsp:nvSpPr>
      <dsp:spPr>
        <a:xfrm>
          <a:off x="0" y="2273979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0BC-7A3D-CA4E-8305-7FC20863D7EB}">
      <dsp:nvSpPr>
        <dsp:cNvPr id="0" name=""/>
        <dsp:cNvSpPr/>
      </dsp:nvSpPr>
      <dsp:spPr>
        <a:xfrm>
          <a:off x="0" y="2273979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Outputs: </a:t>
          </a:r>
          <a:r>
            <a:rPr lang="en-US" sz="1100" i="1" kern="1200" dirty="0"/>
            <a:t>A heatmap showing transitions between different payment statuses. </a:t>
          </a:r>
        </a:p>
      </dsp:txBody>
      <dsp:txXfrm>
        <a:off x="0" y="2273979"/>
        <a:ext cx="4559425" cy="568373"/>
      </dsp:txXfrm>
    </dsp:sp>
    <dsp:sp modelId="{A5E790F1-CB9D-534D-9205-B8FFB17CF9CB}">
      <dsp:nvSpPr>
        <dsp:cNvPr id="0" name=""/>
        <dsp:cNvSpPr/>
      </dsp:nvSpPr>
      <dsp:spPr>
        <a:xfrm>
          <a:off x="0" y="2842352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11CDD-D0CE-C74D-8749-609D9ED4266B}">
      <dsp:nvSpPr>
        <dsp:cNvPr id="0" name=""/>
        <dsp:cNvSpPr/>
      </dsp:nvSpPr>
      <dsp:spPr>
        <a:xfrm>
          <a:off x="0" y="2842352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Use Cases: </a:t>
          </a:r>
          <a:r>
            <a:rPr lang="en-US" sz="1100" i="1" kern="1200" dirty="0"/>
            <a:t>Identify high-risk payment behaviors &amp; Inform strategies for managing or intervening with late-paying customers</a:t>
          </a:r>
        </a:p>
      </dsp:txBody>
      <dsp:txXfrm>
        <a:off x="0" y="2842352"/>
        <a:ext cx="4559425" cy="568373"/>
      </dsp:txXfrm>
    </dsp:sp>
    <dsp:sp modelId="{DA2AE302-5AE4-934D-8204-D2219FA0BC8B}">
      <dsp:nvSpPr>
        <dsp:cNvPr id="0" name=""/>
        <dsp:cNvSpPr/>
      </dsp:nvSpPr>
      <dsp:spPr>
        <a:xfrm>
          <a:off x="0" y="3410725"/>
          <a:ext cx="4559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79ED7-C9AF-E046-BFE2-A1A40A79B9F0}">
      <dsp:nvSpPr>
        <dsp:cNvPr id="0" name=""/>
        <dsp:cNvSpPr/>
      </dsp:nvSpPr>
      <dsp:spPr>
        <a:xfrm>
          <a:off x="0" y="3410725"/>
          <a:ext cx="4559425" cy="568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Insight: </a:t>
          </a:r>
          <a:r>
            <a:rPr lang="en-US" sz="1100" i="1" kern="1200" dirty="0"/>
            <a:t>most customers maintains </a:t>
          </a:r>
          <a:r>
            <a:rPr lang="en-US" sz="1100" b="1" i="1" kern="1200" dirty="0"/>
            <a:t>current payment behavior, </a:t>
          </a:r>
          <a:r>
            <a:rPr lang="en-US" sz="1100" kern="1200" dirty="0"/>
            <a:t>Customers with minor delays often transition to longer delays, Chronic defaulters (5+ months delay) rarely improve their status</a:t>
          </a:r>
          <a:r>
            <a:rPr lang="en-US" sz="1100" i="1" kern="1200" dirty="0"/>
            <a:t> </a:t>
          </a:r>
        </a:p>
      </dsp:txBody>
      <dsp:txXfrm>
        <a:off x="0" y="3410725"/>
        <a:ext cx="4559425" cy="568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73F40-34DA-4571-93C0-9F520D1E9ABA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60F28-E953-4F17-8556-F7856B95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7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919E2DA8-6B90-22A7-2F5F-E38A073E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644bec779_0_187:notes">
            <a:extLst>
              <a:ext uri="{FF2B5EF4-FFF2-40B4-BE49-F238E27FC236}">
                <a16:creationId xmlns:a16="http://schemas.microsoft.com/office/drawing/2014/main" id="{F662A502-8200-6EE6-DFEB-B9706C2FB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644bec779_0_187:notes">
            <a:extLst>
              <a:ext uri="{FF2B5EF4-FFF2-40B4-BE49-F238E27FC236}">
                <a16:creationId xmlns:a16="http://schemas.microsoft.com/office/drawing/2014/main" id="{114BF197-C6B0-3B60-5ED2-A826F9480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919E2DA8-6B90-22A7-2F5F-E38A073E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644bec779_0_187:notes">
            <a:extLst>
              <a:ext uri="{FF2B5EF4-FFF2-40B4-BE49-F238E27FC236}">
                <a16:creationId xmlns:a16="http://schemas.microsoft.com/office/drawing/2014/main" id="{F662A502-8200-6EE6-DFEB-B9706C2FB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644bec779_0_187:notes">
            <a:extLst>
              <a:ext uri="{FF2B5EF4-FFF2-40B4-BE49-F238E27FC236}">
                <a16:creationId xmlns:a16="http://schemas.microsoft.com/office/drawing/2014/main" id="{114BF197-C6B0-3B60-5ED2-A826F9480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>
          <a:extLst>
            <a:ext uri="{FF2B5EF4-FFF2-40B4-BE49-F238E27FC236}">
              <a16:creationId xmlns:a16="http://schemas.microsoft.com/office/drawing/2014/main" id="{919E2DA8-6B90-22A7-2F5F-E38A073E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644bec779_0_187:notes">
            <a:extLst>
              <a:ext uri="{FF2B5EF4-FFF2-40B4-BE49-F238E27FC236}">
                <a16:creationId xmlns:a16="http://schemas.microsoft.com/office/drawing/2014/main" id="{F662A502-8200-6EE6-DFEB-B9706C2FB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644bec779_0_187:notes">
            <a:extLst>
              <a:ext uri="{FF2B5EF4-FFF2-40B4-BE49-F238E27FC236}">
                <a16:creationId xmlns:a16="http://schemas.microsoft.com/office/drawing/2014/main" id="{114BF197-C6B0-3B60-5ED2-A826F9480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9A26-52F5-225E-7F48-90C62F6AC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64CE0-A69B-7F57-4AAD-D28A628C5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65B2-C95A-2E1A-3813-5D285598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7B357-E1F1-5717-0243-064402F5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FDC01-CE69-898F-1FC6-DEA2C83A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0869-4859-48EB-306F-28992B5C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073CC-5DAC-2F53-D77A-20E305A6B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17DFE-8501-2AF3-2B21-8469E939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6659E-098D-0BAB-9680-E1E104EE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D120C-2E44-5CA0-277B-960B5204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29FFB-C1B4-DF63-6C8A-BDEFE884B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F0BE5-6269-8DFE-F142-3E4B22978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4C9B1-8CB1-AD6E-AE4B-181D4695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9AD7B-A38D-F0EC-5D92-D0809847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100CF-0E72-1F68-1EAB-8C252F9D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19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42667" y="3176259"/>
            <a:ext cx="3557200" cy="19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42667" y="1684941"/>
            <a:ext cx="2013200" cy="14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 flipH="1">
            <a:off x="664600" y="744033"/>
            <a:ext cx="5068000" cy="539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8280000" algn="bl" rotWithShape="0">
              <a:schemeClr val="lt2"/>
            </a:outerShdw>
          </a:effectLst>
        </p:spPr>
      </p:sp>
      <p:sp>
        <p:nvSpPr>
          <p:cNvPr id="17" name="Google Shape;17;p3"/>
          <p:cNvSpPr/>
          <p:nvPr/>
        </p:nvSpPr>
        <p:spPr>
          <a:xfrm>
            <a:off x="10849001" y="605167"/>
            <a:ext cx="1761433" cy="17993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86369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941200" y="1582367"/>
            <a:ext cx="103096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3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5262066" y="6059965"/>
            <a:ext cx="1269289" cy="1296600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 rot="6727171" flipH="1">
            <a:off x="11366066" y="1045333"/>
            <a:ext cx="821649" cy="78072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2864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350351" y="-620967"/>
            <a:ext cx="1287432" cy="13151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" name="Google Shape;34;p6"/>
          <p:cNvGrpSpPr/>
          <p:nvPr/>
        </p:nvGrpSpPr>
        <p:grpSpPr>
          <a:xfrm rot="10800000" flipH="1">
            <a:off x="10835034" y="4237415"/>
            <a:ext cx="6465236" cy="3819251"/>
            <a:chOff x="3992414" y="2530189"/>
            <a:chExt cx="4423800" cy="2613300"/>
          </a:xfrm>
        </p:grpSpPr>
        <p:sp>
          <p:nvSpPr>
            <p:cNvPr id="35" name="Google Shape;35;p6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20577065"/>
                <a:gd name="adj2" fmla="val 2056024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" name="Google Shape;37;p6"/>
          <p:cNvGrpSpPr/>
          <p:nvPr/>
        </p:nvGrpSpPr>
        <p:grpSpPr>
          <a:xfrm>
            <a:off x="11433700" y="-3350506"/>
            <a:ext cx="5981800" cy="6869633"/>
            <a:chOff x="4882500" y="-2571755"/>
            <a:chExt cx="4486350" cy="5152225"/>
          </a:xfrm>
        </p:grpSpPr>
        <p:grpSp>
          <p:nvGrpSpPr>
            <p:cNvPr id="38" name="Google Shape;38;p6"/>
            <p:cNvGrpSpPr/>
            <p:nvPr/>
          </p:nvGrpSpPr>
          <p:grpSpPr>
            <a:xfrm>
              <a:off x="4882500" y="-2571755"/>
              <a:ext cx="4486347" cy="5152225"/>
              <a:chOff x="4882500" y="-2571755"/>
              <a:chExt cx="4486347" cy="5152225"/>
            </a:xfrm>
          </p:grpSpPr>
          <p:grpSp>
            <p:nvGrpSpPr>
              <p:cNvPr id="39" name="Google Shape;39;p6"/>
              <p:cNvGrpSpPr/>
              <p:nvPr/>
            </p:nvGrpSpPr>
            <p:grpSpPr>
              <a:xfrm>
                <a:off x="4882500" y="-2571755"/>
                <a:ext cx="4486347" cy="5143505"/>
                <a:chOff x="4657653" y="-67"/>
                <a:chExt cx="4486347" cy="5143505"/>
              </a:xfrm>
            </p:grpSpPr>
            <p:grpSp>
              <p:nvGrpSpPr>
                <p:cNvPr id="40" name="Google Shape;40;p6"/>
                <p:cNvGrpSpPr/>
                <p:nvPr/>
              </p:nvGrpSpPr>
              <p:grpSpPr>
                <a:xfrm rot="5400000">
                  <a:off x="6045811" y="-1388226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41" name="Google Shape;41;p6"/>
                  <p:cNvCxnSpPr/>
                  <p:nvPr/>
                </p:nvCxnSpPr>
                <p:spPr>
                  <a:xfrm>
                    <a:off x="3090075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6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6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6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6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6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6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6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6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50;p6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51;p6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6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6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4" name="Google Shape;54;p6"/>
                <p:cNvGrpSpPr/>
                <p:nvPr/>
              </p:nvGrpSpPr>
              <p:grpSpPr>
                <a:xfrm rot="5400000">
                  <a:off x="6045811" y="328512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55" name="Google Shape;55;p6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" name="Google Shape;56;p6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" name="Google Shape;57;p6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" name="Google Shape;58;p6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Google Shape;59;p6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" name="Google Shape;60;p6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" name="Google Shape;61;p6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" name="Google Shape;62;p6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" name="Google Shape;63;p6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" name="Google Shape;64;p6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" name="Google Shape;65;p6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" name="Google Shape;66;p6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7" name="Google Shape;67;p6"/>
                <p:cNvGrpSpPr/>
                <p:nvPr/>
              </p:nvGrpSpPr>
              <p:grpSpPr>
                <a:xfrm rot="5400000">
                  <a:off x="6045811" y="2045249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68" name="Google Shape;68;p6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9" name="Google Shape;69;p6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0" name="Google Shape;70;p6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1" name="Google Shape;71;p6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" name="Google Shape;72;p6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3" name="Google Shape;73;p6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4" name="Google Shape;74;p6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5" name="Google Shape;75;p6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6" name="Google Shape;76;p6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" name="Google Shape;77;p6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6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6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80" name="Google Shape;80;p6"/>
              <p:cNvCxnSpPr/>
              <p:nvPr/>
            </p:nvCxnSpPr>
            <p:spPr>
              <a:xfrm>
                <a:off x="4882510" y="-2571730"/>
                <a:ext cx="0" cy="515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6"/>
            <p:cNvCxnSpPr/>
            <p:nvPr/>
          </p:nvCxnSpPr>
          <p:spPr>
            <a:xfrm>
              <a:off x="9368850" y="-2568675"/>
              <a:ext cx="0" cy="513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73960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50967" y="1777600"/>
            <a:ext cx="5145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950967" y="2785200"/>
            <a:ext cx="5145200" cy="2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6693200" y="719333"/>
            <a:ext cx="3048000" cy="224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19140000" algn="bl" rotWithShape="0">
              <a:schemeClr val="lt2"/>
            </a:outerShdw>
          </a:effectLst>
        </p:spPr>
      </p:sp>
      <p:sp>
        <p:nvSpPr>
          <p:cNvPr id="86" name="Google Shape;86;p7"/>
          <p:cNvSpPr>
            <a:spLocks noGrp="1"/>
          </p:cNvSpPr>
          <p:nvPr>
            <p:ph type="pic" idx="3"/>
          </p:nvPr>
        </p:nvSpPr>
        <p:spPr>
          <a:xfrm>
            <a:off x="8206967" y="2629247"/>
            <a:ext cx="3048000" cy="352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8280000" algn="bl" rotWithShape="0">
              <a:schemeClr val="lt2"/>
            </a:outerShdw>
          </a:effectLst>
        </p:spPr>
      </p:sp>
      <p:sp>
        <p:nvSpPr>
          <p:cNvPr id="87" name="Google Shape;87;p7"/>
          <p:cNvSpPr/>
          <p:nvPr/>
        </p:nvSpPr>
        <p:spPr>
          <a:xfrm rot="2432951">
            <a:off x="-462035" y="5933851"/>
            <a:ext cx="2228821" cy="856637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7424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2960633" y="1909033"/>
            <a:ext cx="6270800" cy="30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>
            <a:off x="-3551466" y="2538160"/>
            <a:ext cx="5981796" cy="6869667"/>
            <a:chOff x="4882500" y="-2571755"/>
            <a:chExt cx="4486347" cy="5152250"/>
          </a:xfrm>
        </p:grpSpPr>
        <p:grpSp>
          <p:nvGrpSpPr>
            <p:cNvPr id="91" name="Google Shape;91;p8"/>
            <p:cNvGrpSpPr/>
            <p:nvPr/>
          </p:nvGrpSpPr>
          <p:grpSpPr>
            <a:xfrm>
              <a:off x="4882500" y="-2571755"/>
              <a:ext cx="4486347" cy="5152250"/>
              <a:chOff x="4657653" y="-67"/>
              <a:chExt cx="4486347" cy="5152250"/>
            </a:xfrm>
          </p:grpSpPr>
          <p:grpSp>
            <p:nvGrpSpPr>
              <p:cNvPr id="92" name="Google Shape;92;p8"/>
              <p:cNvGrpSpPr/>
              <p:nvPr/>
            </p:nvGrpSpPr>
            <p:grpSpPr>
              <a:xfrm rot="5400000">
                <a:off x="4324701" y="332884"/>
                <a:ext cx="5152250" cy="4486347"/>
                <a:chOff x="3082625" y="66725"/>
                <a:chExt cx="5214300" cy="5158500"/>
              </a:xfrm>
            </p:grpSpPr>
            <p:cxnSp>
              <p:nvCxnSpPr>
                <p:cNvPr id="93" name="Google Shape;93;p8"/>
                <p:cNvCxnSpPr/>
                <p:nvPr/>
              </p:nvCxnSpPr>
              <p:spPr>
                <a:xfrm>
                  <a:off x="3090075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94;p8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95;p8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" name="Google Shape;96;p8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97;p8"/>
                <p:cNvCxnSpPr/>
                <p:nvPr/>
              </p:nvCxnSpPr>
              <p:spPr>
                <a:xfrm rot="10800000">
                  <a:off x="5689775" y="-2538772"/>
                  <a:ext cx="0" cy="5214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8" name="Google Shape;98;p8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" name="Google Shape;99;p8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8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101;p8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8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8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" name="Google Shape;104;p8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" name="Google Shape;105;p8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106;p8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7" name="Google Shape;107;p8"/>
              <p:cNvGrpSpPr/>
              <p:nvPr/>
            </p:nvGrpSpPr>
            <p:grpSpPr>
              <a:xfrm rot="5400000">
                <a:off x="6045811" y="328512"/>
                <a:ext cx="1710031" cy="4486347"/>
                <a:chOff x="3082625" y="66725"/>
                <a:chExt cx="1730625" cy="5158500"/>
              </a:xfrm>
            </p:grpSpPr>
            <p:cxnSp>
              <p:nvCxnSpPr>
                <p:cNvPr id="108" name="Google Shape;108;p8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8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8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8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8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8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8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8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8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8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8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" name="Google Shape;119;p8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0" name="Google Shape;120;p8"/>
              <p:cNvGrpSpPr/>
              <p:nvPr/>
            </p:nvGrpSpPr>
            <p:grpSpPr>
              <a:xfrm rot="5400000">
                <a:off x="6045811" y="2045249"/>
                <a:ext cx="1710031" cy="4486347"/>
                <a:chOff x="3082625" y="66725"/>
                <a:chExt cx="1730625" cy="5158500"/>
              </a:xfrm>
            </p:grpSpPr>
            <p:cxnSp>
              <p:nvCxnSpPr>
                <p:cNvPr id="121" name="Google Shape;121;p8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8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8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" name="Google Shape;124;p8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" name="Google Shape;125;p8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" name="Google Shape;126;p8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7" name="Google Shape;127;p8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9" name="Google Shape;129;p8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130;p8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131;p8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" name="Google Shape;132;p8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33" name="Google Shape;133;p8"/>
            <p:cNvCxnSpPr/>
            <p:nvPr/>
          </p:nvCxnSpPr>
          <p:spPr>
            <a:xfrm>
              <a:off x="4882510" y="-2571730"/>
              <a:ext cx="0" cy="5152200"/>
            </a:xfrm>
            <a:prstGeom prst="straightConnector1">
              <a:avLst/>
            </a:prstGeom>
            <a:noFill/>
            <a:ln w="9525" cap="flat" cmpd="sng">
              <a:solidFill>
                <a:srgbClr val="06273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8"/>
          <p:cNvSpPr/>
          <p:nvPr/>
        </p:nvSpPr>
        <p:spPr>
          <a:xfrm>
            <a:off x="9189101" y="-656733"/>
            <a:ext cx="1761433" cy="17993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7970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3399200" y="2123400"/>
            <a:ext cx="5393600" cy="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3399200" y="3087800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138" name="Google Shape;138;p9"/>
          <p:cNvGrpSpPr/>
          <p:nvPr/>
        </p:nvGrpSpPr>
        <p:grpSpPr>
          <a:xfrm rot="10800000" flipH="1">
            <a:off x="9262534" y="3917048"/>
            <a:ext cx="6465236" cy="3819251"/>
            <a:chOff x="3992414" y="2530189"/>
            <a:chExt cx="4423800" cy="2613300"/>
          </a:xfrm>
        </p:grpSpPr>
        <p:sp>
          <p:nvSpPr>
            <p:cNvPr id="139" name="Google Shape;139;p9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20577065"/>
                <a:gd name="adj2" fmla="val 20532456"/>
              </a:avLst>
            </a:prstGeom>
            <a:noFill/>
            <a:ln w="9525" cap="flat" cmpd="sng">
              <a:solidFill>
                <a:srgbClr val="062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rgbClr val="F6F6F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9"/>
          <p:cNvGrpSpPr/>
          <p:nvPr/>
        </p:nvGrpSpPr>
        <p:grpSpPr>
          <a:xfrm flipH="1">
            <a:off x="-3822499" y="-1105884"/>
            <a:ext cx="6465236" cy="3819251"/>
            <a:chOff x="3992414" y="2530189"/>
            <a:chExt cx="4423800" cy="2613300"/>
          </a:xfrm>
        </p:grpSpPr>
        <p:sp>
          <p:nvSpPr>
            <p:cNvPr id="142" name="Google Shape;142;p9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20577065"/>
                <a:gd name="adj2" fmla="val 20528381"/>
              </a:avLst>
            </a:prstGeom>
            <a:noFill/>
            <a:ln w="9525" cap="flat" cmpd="sng">
              <a:solidFill>
                <a:srgbClr val="062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rgbClr val="F6F6F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4" name="Google Shape;144;p9"/>
          <p:cNvSpPr/>
          <p:nvPr/>
        </p:nvSpPr>
        <p:spPr>
          <a:xfrm flipH="1">
            <a:off x="-89133" y="2897100"/>
            <a:ext cx="884376" cy="840325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9"/>
          <p:cNvSpPr/>
          <p:nvPr/>
        </p:nvSpPr>
        <p:spPr>
          <a:xfrm rot="2432933">
            <a:off x="11104318" y="526687"/>
            <a:ext cx="1441695" cy="554109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7073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>
            <a:spLocks noGrp="1"/>
          </p:cNvSpPr>
          <p:nvPr>
            <p:ph type="pic" idx="2"/>
          </p:nvPr>
        </p:nvSpPr>
        <p:spPr>
          <a:xfrm>
            <a:off x="-7667" y="-9267"/>
            <a:ext cx="12199600" cy="68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0"/>
          <p:cNvSpPr txBox="1">
            <a:spLocks noGrp="1"/>
          </p:cNvSpPr>
          <p:nvPr>
            <p:ph type="body" idx="1"/>
          </p:nvPr>
        </p:nvSpPr>
        <p:spPr>
          <a:xfrm>
            <a:off x="950967" y="4743500"/>
            <a:ext cx="5145200" cy="139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Lexend Exa"/>
              <a:buNone/>
              <a:defRPr sz="4667">
                <a:latin typeface="Lexend Exa"/>
                <a:ea typeface="Lexend Exa"/>
                <a:cs typeface="Lexend Exa"/>
                <a:sym typeface="Lexend Exa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843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2907667" y="807667"/>
            <a:ext cx="6379600" cy="14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2907667" y="2302500"/>
            <a:ext cx="6384400" cy="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>
            <a:spLocks noGrp="1"/>
          </p:cNvSpPr>
          <p:nvPr>
            <p:ph type="pic" idx="2"/>
          </p:nvPr>
        </p:nvSpPr>
        <p:spPr>
          <a:xfrm>
            <a:off x="3311233" y="3128533"/>
            <a:ext cx="5569600" cy="312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8280000" algn="bl" rotWithShape="0">
              <a:schemeClr val="lt2"/>
            </a:outerShdw>
          </a:effectLst>
        </p:spPr>
      </p:sp>
      <p:sp>
        <p:nvSpPr>
          <p:cNvPr id="153" name="Google Shape;153;p11"/>
          <p:cNvSpPr/>
          <p:nvPr/>
        </p:nvSpPr>
        <p:spPr>
          <a:xfrm>
            <a:off x="10833701" y="1915134"/>
            <a:ext cx="1761433" cy="17993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1"/>
          <p:cNvSpPr/>
          <p:nvPr/>
        </p:nvSpPr>
        <p:spPr>
          <a:xfrm flipH="1">
            <a:off x="-278100" y="-176767"/>
            <a:ext cx="1369691" cy="139934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43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11FD-AE02-C30E-6C3B-067C8E8A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A36A-7B00-FDCB-24C2-049EB49E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E29C3-A74B-2EA9-6729-079A704E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77220-3838-6C70-6158-5CC3D7E6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5B09-5F0F-7485-1369-2AEAF58C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81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 hasCustomPrompt="1"/>
          </p:nvPr>
        </p:nvSpPr>
        <p:spPr>
          <a:xfrm>
            <a:off x="6334700" y="1829100"/>
            <a:ext cx="14000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7734700" y="1829300"/>
            <a:ext cx="28492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>
            <a:spLocks noGrp="1"/>
          </p:cNvSpPr>
          <p:nvPr>
            <p:ph type="pic" idx="3"/>
          </p:nvPr>
        </p:nvSpPr>
        <p:spPr>
          <a:xfrm>
            <a:off x="1608100" y="2338400"/>
            <a:ext cx="3149600" cy="314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8400000" algn="bl" rotWithShape="0">
              <a:schemeClr val="lt2"/>
            </a:outerShdw>
          </a:effectLst>
        </p:spPr>
      </p:sp>
      <p:sp>
        <p:nvSpPr>
          <p:cNvPr id="161" name="Google Shape;161;p13"/>
          <p:cNvSpPr txBox="1">
            <a:spLocks noGrp="1"/>
          </p:cNvSpPr>
          <p:nvPr>
            <p:ph type="title" idx="4" hasCustomPrompt="1"/>
          </p:nvPr>
        </p:nvSpPr>
        <p:spPr>
          <a:xfrm>
            <a:off x="6334700" y="3394517"/>
            <a:ext cx="14000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5"/>
          </p:nvPr>
        </p:nvSpPr>
        <p:spPr>
          <a:xfrm>
            <a:off x="7734700" y="3394817"/>
            <a:ext cx="28492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6" hasCustomPrompt="1"/>
          </p:nvPr>
        </p:nvSpPr>
        <p:spPr>
          <a:xfrm>
            <a:off x="6334700" y="4960133"/>
            <a:ext cx="14000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7"/>
          </p:nvPr>
        </p:nvSpPr>
        <p:spPr>
          <a:xfrm>
            <a:off x="7734700" y="4960333"/>
            <a:ext cx="2849200" cy="1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125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 hasCustomPrompt="1"/>
          </p:nvPr>
        </p:nvSpPr>
        <p:spPr>
          <a:xfrm>
            <a:off x="941284" y="770184"/>
            <a:ext cx="5141200" cy="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1"/>
          </p:nvPr>
        </p:nvSpPr>
        <p:spPr>
          <a:xfrm>
            <a:off x="941284" y="1633684"/>
            <a:ext cx="5145200" cy="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idx="2" hasCustomPrompt="1"/>
          </p:nvPr>
        </p:nvSpPr>
        <p:spPr>
          <a:xfrm>
            <a:off x="3513717" y="2714451"/>
            <a:ext cx="5141200" cy="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333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3"/>
          </p:nvPr>
        </p:nvSpPr>
        <p:spPr>
          <a:xfrm>
            <a:off x="3523400" y="3577951"/>
            <a:ext cx="5145200" cy="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title" idx="4" hasCustomPrompt="1"/>
          </p:nvPr>
        </p:nvSpPr>
        <p:spPr>
          <a:xfrm>
            <a:off x="6105517" y="4658717"/>
            <a:ext cx="5141200" cy="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5"/>
          </p:nvPr>
        </p:nvSpPr>
        <p:spPr>
          <a:xfrm>
            <a:off x="6105517" y="5522217"/>
            <a:ext cx="5145200" cy="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4"/>
          <p:cNvGrpSpPr/>
          <p:nvPr/>
        </p:nvGrpSpPr>
        <p:grpSpPr>
          <a:xfrm>
            <a:off x="10093091" y="-711308"/>
            <a:ext cx="6465236" cy="3819251"/>
            <a:chOff x="3992414" y="2530189"/>
            <a:chExt cx="4423800" cy="2613300"/>
          </a:xfrm>
        </p:grpSpPr>
        <p:sp>
          <p:nvSpPr>
            <p:cNvPr id="173" name="Google Shape;173;p14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20577065"/>
                <a:gd name="adj2" fmla="val 2054634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3043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body" idx="1"/>
          </p:nvPr>
        </p:nvSpPr>
        <p:spPr>
          <a:xfrm>
            <a:off x="970700" y="1498133"/>
            <a:ext cx="5125200" cy="4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11422801" y="5391100"/>
            <a:ext cx="1293420" cy="132125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5"/>
          <p:cNvSpPr txBox="1">
            <a:spLocks noGrp="1"/>
          </p:cNvSpPr>
          <p:nvPr>
            <p:ph type="body" idx="2"/>
          </p:nvPr>
        </p:nvSpPr>
        <p:spPr>
          <a:xfrm>
            <a:off x="6115400" y="1498133"/>
            <a:ext cx="5125200" cy="4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80" name="Google Shape;180;p15"/>
          <p:cNvGrpSpPr/>
          <p:nvPr/>
        </p:nvGrpSpPr>
        <p:grpSpPr>
          <a:xfrm flipH="1">
            <a:off x="-4926575" y="-759724"/>
            <a:ext cx="6465236" cy="3819251"/>
            <a:chOff x="3992414" y="2530189"/>
            <a:chExt cx="4423800" cy="2613300"/>
          </a:xfrm>
        </p:grpSpPr>
        <p:sp>
          <p:nvSpPr>
            <p:cNvPr id="181" name="Google Shape;181;p15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10760491"/>
                <a:gd name="adj2" fmla="val 1074019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39717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1"/>
          </p:nvPr>
        </p:nvSpPr>
        <p:spPr>
          <a:xfrm>
            <a:off x="2332323" y="1670304"/>
            <a:ext cx="3330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2"/>
          </p:nvPr>
        </p:nvSpPr>
        <p:spPr>
          <a:xfrm>
            <a:off x="2332323" y="2145792"/>
            <a:ext cx="33304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3"/>
          </p:nvPr>
        </p:nvSpPr>
        <p:spPr>
          <a:xfrm>
            <a:off x="7658071" y="1670304"/>
            <a:ext cx="3330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4"/>
          </p:nvPr>
        </p:nvSpPr>
        <p:spPr>
          <a:xfrm>
            <a:off x="7658063" y="2145792"/>
            <a:ext cx="33304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5"/>
          </p:nvPr>
        </p:nvSpPr>
        <p:spPr>
          <a:xfrm>
            <a:off x="2332323" y="3950208"/>
            <a:ext cx="3330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6"/>
          </p:nvPr>
        </p:nvSpPr>
        <p:spPr>
          <a:xfrm>
            <a:off x="2332323" y="4425696"/>
            <a:ext cx="33304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7"/>
          </p:nvPr>
        </p:nvSpPr>
        <p:spPr>
          <a:xfrm>
            <a:off x="7658071" y="3950208"/>
            <a:ext cx="3330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8"/>
          </p:nvPr>
        </p:nvSpPr>
        <p:spPr>
          <a:xfrm>
            <a:off x="7658063" y="4425696"/>
            <a:ext cx="3330400" cy="1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7"/>
          <p:cNvGrpSpPr/>
          <p:nvPr/>
        </p:nvGrpSpPr>
        <p:grpSpPr>
          <a:xfrm>
            <a:off x="10835034" y="-1007618"/>
            <a:ext cx="6465236" cy="3819251"/>
            <a:chOff x="3992414" y="2530189"/>
            <a:chExt cx="4423800" cy="2613300"/>
          </a:xfrm>
        </p:grpSpPr>
        <p:sp>
          <p:nvSpPr>
            <p:cNvPr id="205" name="Google Shape;205;p17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20577065"/>
                <a:gd name="adj2" fmla="val 205670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7" name="Google Shape;207;p17"/>
          <p:cNvSpPr/>
          <p:nvPr/>
        </p:nvSpPr>
        <p:spPr>
          <a:xfrm rot="3600312">
            <a:off x="-264097" y="5681014"/>
            <a:ext cx="1277240" cy="130472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5799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8"/>
          <p:cNvGrpSpPr/>
          <p:nvPr/>
        </p:nvGrpSpPr>
        <p:grpSpPr>
          <a:xfrm>
            <a:off x="-5123133" y="-3124206"/>
            <a:ext cx="5981800" cy="6869633"/>
            <a:chOff x="4882500" y="-2571755"/>
            <a:chExt cx="4486350" cy="5152225"/>
          </a:xfrm>
        </p:grpSpPr>
        <p:grpSp>
          <p:nvGrpSpPr>
            <p:cNvPr id="210" name="Google Shape;210;p18"/>
            <p:cNvGrpSpPr/>
            <p:nvPr/>
          </p:nvGrpSpPr>
          <p:grpSpPr>
            <a:xfrm>
              <a:off x="4882500" y="-2571755"/>
              <a:ext cx="4486347" cy="5152225"/>
              <a:chOff x="4882500" y="-2571755"/>
              <a:chExt cx="4486347" cy="5152225"/>
            </a:xfrm>
          </p:grpSpPr>
          <p:grpSp>
            <p:nvGrpSpPr>
              <p:cNvPr id="211" name="Google Shape;211;p18"/>
              <p:cNvGrpSpPr/>
              <p:nvPr/>
            </p:nvGrpSpPr>
            <p:grpSpPr>
              <a:xfrm>
                <a:off x="4882500" y="-2571755"/>
                <a:ext cx="4486347" cy="5143505"/>
                <a:chOff x="4657653" y="-67"/>
                <a:chExt cx="4486347" cy="5143505"/>
              </a:xfrm>
            </p:grpSpPr>
            <p:grpSp>
              <p:nvGrpSpPr>
                <p:cNvPr id="212" name="Google Shape;212;p18"/>
                <p:cNvGrpSpPr/>
                <p:nvPr/>
              </p:nvGrpSpPr>
              <p:grpSpPr>
                <a:xfrm rot="5400000">
                  <a:off x="6045811" y="-1388226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213" name="Google Shape;213;p18"/>
                  <p:cNvCxnSpPr/>
                  <p:nvPr/>
                </p:nvCxnSpPr>
                <p:spPr>
                  <a:xfrm>
                    <a:off x="3090075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4" name="Google Shape;214;p18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5" name="Google Shape;215;p18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" name="Google Shape;216;p18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7" name="Google Shape;217;p18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8" name="Google Shape;218;p18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" name="Google Shape;219;p18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" name="Google Shape;220;p18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1" name="Google Shape;221;p18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2" name="Google Shape;222;p18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" name="Google Shape;223;p18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4" name="Google Shape;224;p18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5" name="Google Shape;225;p18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6" name="Google Shape;226;p18"/>
                <p:cNvGrpSpPr/>
                <p:nvPr/>
              </p:nvGrpSpPr>
              <p:grpSpPr>
                <a:xfrm rot="5400000">
                  <a:off x="6045811" y="328512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227" name="Google Shape;227;p18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8" name="Google Shape;228;p18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9" name="Google Shape;229;p18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0" name="Google Shape;230;p18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1" name="Google Shape;231;p18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2" name="Google Shape;232;p18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3" name="Google Shape;233;p18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4" name="Google Shape;234;p18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5" name="Google Shape;235;p18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6" name="Google Shape;236;p18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7" name="Google Shape;237;p18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8" name="Google Shape;238;p18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9" name="Google Shape;239;p18"/>
                <p:cNvGrpSpPr/>
                <p:nvPr/>
              </p:nvGrpSpPr>
              <p:grpSpPr>
                <a:xfrm rot="5400000">
                  <a:off x="6045811" y="2045249"/>
                  <a:ext cx="1710031" cy="4486347"/>
                  <a:chOff x="3082625" y="66725"/>
                  <a:chExt cx="1730625" cy="5158500"/>
                </a:xfrm>
              </p:grpSpPr>
              <p:cxnSp>
                <p:nvCxnSpPr>
                  <p:cNvPr id="240" name="Google Shape;240;p18"/>
                  <p:cNvCxnSpPr/>
                  <p:nvPr/>
                </p:nvCxnSpPr>
                <p:spPr>
                  <a:xfrm>
                    <a:off x="3664467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1" name="Google Shape;241;p18"/>
                  <p:cNvCxnSpPr/>
                  <p:nvPr/>
                </p:nvCxnSpPr>
                <p:spPr>
                  <a:xfrm>
                    <a:off x="4238858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2" name="Google Shape;242;p18"/>
                  <p:cNvCxnSpPr/>
                  <p:nvPr/>
                </p:nvCxnSpPr>
                <p:spPr>
                  <a:xfrm>
                    <a:off x="4813250" y="66725"/>
                    <a:ext cx="0" cy="5158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3" name="Google Shape;243;p18"/>
                  <p:cNvCxnSpPr/>
                  <p:nvPr/>
                </p:nvCxnSpPr>
                <p:spPr>
                  <a:xfrm>
                    <a:off x="3082625" y="599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4" name="Google Shape;244;p18"/>
                  <p:cNvCxnSpPr/>
                  <p:nvPr/>
                </p:nvCxnSpPr>
                <p:spPr>
                  <a:xfrm>
                    <a:off x="3082625" y="1112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" name="Google Shape;245;p18"/>
                  <p:cNvCxnSpPr/>
                  <p:nvPr/>
                </p:nvCxnSpPr>
                <p:spPr>
                  <a:xfrm>
                    <a:off x="3082625" y="1624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6" name="Google Shape;246;p18"/>
                  <p:cNvCxnSpPr/>
                  <p:nvPr/>
                </p:nvCxnSpPr>
                <p:spPr>
                  <a:xfrm>
                    <a:off x="3082625" y="2136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7" name="Google Shape;247;p18"/>
                  <p:cNvCxnSpPr/>
                  <p:nvPr/>
                </p:nvCxnSpPr>
                <p:spPr>
                  <a:xfrm>
                    <a:off x="3082625" y="26486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8" name="Google Shape;248;p18"/>
                  <p:cNvCxnSpPr/>
                  <p:nvPr/>
                </p:nvCxnSpPr>
                <p:spPr>
                  <a:xfrm>
                    <a:off x="3082625" y="31608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9" name="Google Shape;249;p18"/>
                  <p:cNvCxnSpPr/>
                  <p:nvPr/>
                </p:nvCxnSpPr>
                <p:spPr>
                  <a:xfrm>
                    <a:off x="3082625" y="36730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0" name="Google Shape;250;p18"/>
                  <p:cNvCxnSpPr/>
                  <p:nvPr/>
                </p:nvCxnSpPr>
                <p:spPr>
                  <a:xfrm>
                    <a:off x="3082625" y="41852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1" name="Google Shape;251;p18"/>
                  <p:cNvCxnSpPr/>
                  <p:nvPr/>
                </p:nvCxnSpPr>
                <p:spPr>
                  <a:xfrm>
                    <a:off x="3082625" y="4697400"/>
                    <a:ext cx="1724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252" name="Google Shape;252;p18"/>
              <p:cNvCxnSpPr/>
              <p:nvPr/>
            </p:nvCxnSpPr>
            <p:spPr>
              <a:xfrm>
                <a:off x="4882510" y="-2571730"/>
                <a:ext cx="0" cy="515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3" name="Google Shape;253;p18"/>
            <p:cNvCxnSpPr/>
            <p:nvPr/>
          </p:nvCxnSpPr>
          <p:spPr>
            <a:xfrm>
              <a:off x="9368850" y="-2568675"/>
              <a:ext cx="0" cy="513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1426535" y="1667200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1426535" y="2140733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3"/>
          </p:nvPr>
        </p:nvSpPr>
        <p:spPr>
          <a:xfrm>
            <a:off x="4728799" y="1667200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subTitle" idx="4"/>
          </p:nvPr>
        </p:nvSpPr>
        <p:spPr>
          <a:xfrm>
            <a:off x="4728799" y="2140733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5"/>
          </p:nvPr>
        </p:nvSpPr>
        <p:spPr>
          <a:xfrm>
            <a:off x="8031059" y="1667200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subTitle" idx="6"/>
          </p:nvPr>
        </p:nvSpPr>
        <p:spPr>
          <a:xfrm>
            <a:off x="8031065" y="2140733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7"/>
          </p:nvPr>
        </p:nvSpPr>
        <p:spPr>
          <a:xfrm>
            <a:off x="1426535" y="3951633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ubTitle" idx="8"/>
          </p:nvPr>
        </p:nvSpPr>
        <p:spPr>
          <a:xfrm>
            <a:off x="1426535" y="4425167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9"/>
          </p:nvPr>
        </p:nvSpPr>
        <p:spPr>
          <a:xfrm>
            <a:off x="4728799" y="3951633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13"/>
          </p:nvPr>
        </p:nvSpPr>
        <p:spPr>
          <a:xfrm>
            <a:off x="4728799" y="4425167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4"/>
          </p:nvPr>
        </p:nvSpPr>
        <p:spPr>
          <a:xfrm>
            <a:off x="8031059" y="3951633"/>
            <a:ext cx="2734400" cy="6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Candal"/>
              <a:buNone/>
              <a:defRPr sz="2933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5"/>
          </p:nvPr>
        </p:nvSpPr>
        <p:spPr>
          <a:xfrm>
            <a:off x="8031065" y="4425167"/>
            <a:ext cx="27344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/>
          <p:nvPr/>
        </p:nvSpPr>
        <p:spPr>
          <a:xfrm rot="-6727171">
            <a:off x="-68467" y="3186066"/>
            <a:ext cx="821649" cy="78072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8"/>
          <p:cNvSpPr/>
          <p:nvPr/>
        </p:nvSpPr>
        <p:spPr>
          <a:xfrm rot="-2967049">
            <a:off x="10924232" y="4970518"/>
            <a:ext cx="2228821" cy="856637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42177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subTitle" idx="1"/>
          </p:nvPr>
        </p:nvSpPr>
        <p:spPr>
          <a:xfrm>
            <a:off x="950967" y="2332267"/>
            <a:ext cx="5455600" cy="14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71" name="Google Shape;271;p19"/>
          <p:cNvSpPr>
            <a:spLocks noGrp="1"/>
          </p:cNvSpPr>
          <p:nvPr>
            <p:ph type="pic" idx="2"/>
          </p:nvPr>
        </p:nvSpPr>
        <p:spPr>
          <a:xfrm flipH="1">
            <a:off x="6707768" y="1148367"/>
            <a:ext cx="4561200" cy="456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8400000" algn="bl" rotWithShape="0">
              <a:schemeClr val="lt2"/>
            </a:outerShdw>
          </a:effectLst>
        </p:spPr>
      </p:sp>
      <p:sp>
        <p:nvSpPr>
          <p:cNvPr id="272" name="Google Shape;272;p19"/>
          <p:cNvSpPr/>
          <p:nvPr/>
        </p:nvSpPr>
        <p:spPr>
          <a:xfrm>
            <a:off x="4801534" y="-685867"/>
            <a:ext cx="1761433" cy="17993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3"/>
          </p:nvPr>
        </p:nvSpPr>
        <p:spPr>
          <a:xfrm>
            <a:off x="950967" y="3768533"/>
            <a:ext cx="5455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-390699" y="5058518"/>
            <a:ext cx="2108788" cy="215416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118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/>
          <p:nvPr/>
        </p:nvSpPr>
        <p:spPr>
          <a:xfrm rot="-907002">
            <a:off x="4568992" y="6289847"/>
            <a:ext cx="1368427" cy="139787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950333" y="4685367"/>
            <a:ext cx="63456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ubTitle" idx="1"/>
          </p:nvPr>
        </p:nvSpPr>
        <p:spPr>
          <a:xfrm>
            <a:off x="949400" y="5423000"/>
            <a:ext cx="63464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/>
          <p:nvPr/>
        </p:nvSpPr>
        <p:spPr>
          <a:xfrm rot="-4675178" flipH="1">
            <a:off x="-243647" y="1957599"/>
            <a:ext cx="821669" cy="78074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977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body" idx="1"/>
          </p:nvPr>
        </p:nvSpPr>
        <p:spPr>
          <a:xfrm>
            <a:off x="970700" y="1365467"/>
            <a:ext cx="102896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/>
          <p:nvPr/>
        </p:nvSpPr>
        <p:spPr>
          <a:xfrm rot="4675178">
            <a:off x="11424220" y="2850632"/>
            <a:ext cx="821669" cy="78074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21"/>
          <p:cNvSpPr/>
          <p:nvPr/>
        </p:nvSpPr>
        <p:spPr>
          <a:xfrm rot="9866551">
            <a:off x="-524345" y="438184"/>
            <a:ext cx="1984385" cy="762689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8742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-408783" y="5873334"/>
            <a:ext cx="1287432" cy="1315133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2"/>
          <p:cNvSpPr/>
          <p:nvPr/>
        </p:nvSpPr>
        <p:spPr>
          <a:xfrm rot="8099320" flipH="1">
            <a:off x="11554594" y="734932"/>
            <a:ext cx="659959" cy="626963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2"/>
          <p:cNvSpPr/>
          <p:nvPr/>
        </p:nvSpPr>
        <p:spPr>
          <a:xfrm rot="-10068013">
            <a:off x="9493257" y="-370424"/>
            <a:ext cx="1984441" cy="762711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1009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951440" y="719333"/>
            <a:ext cx="3333600" cy="17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1"/>
          </p:nvPr>
        </p:nvSpPr>
        <p:spPr>
          <a:xfrm>
            <a:off x="950967" y="2451733"/>
            <a:ext cx="33340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950967" y="5394000"/>
            <a:ext cx="614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</a:t>
            </a:r>
            <a:r>
              <a:rPr lang="en" sz="1333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This presentation template was created by </a:t>
            </a:r>
            <a:r>
              <a:rPr lang="en" sz="1333" b="1" u="sng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includes icons by </a:t>
            </a:r>
            <a:r>
              <a:rPr lang="en" sz="1333" b="1" u="sng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infographics &amp; images by </a:t>
            </a:r>
            <a:r>
              <a:rPr lang="en" sz="1333" b="1" u="sng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333" b="1" u="sng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4" name="Google Shape;294;p23"/>
          <p:cNvSpPr>
            <a:spLocks noGrp="1"/>
          </p:cNvSpPr>
          <p:nvPr>
            <p:ph type="pic" idx="2"/>
          </p:nvPr>
        </p:nvSpPr>
        <p:spPr>
          <a:xfrm>
            <a:off x="6848467" y="719333"/>
            <a:ext cx="4237600" cy="539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3180000" algn="bl" rotWithShape="0">
              <a:schemeClr val="lt2"/>
            </a:outerShdw>
          </a:effectLst>
        </p:spPr>
      </p:sp>
      <p:sp>
        <p:nvSpPr>
          <p:cNvPr id="295" name="Google Shape;295;p23"/>
          <p:cNvSpPr/>
          <p:nvPr/>
        </p:nvSpPr>
        <p:spPr>
          <a:xfrm rot="-907002">
            <a:off x="5113792" y="-369186"/>
            <a:ext cx="1368427" cy="139787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3"/>
          <p:cNvSpPr/>
          <p:nvPr/>
        </p:nvSpPr>
        <p:spPr>
          <a:xfrm rot="-4675178" flipH="1">
            <a:off x="-250847" y="5685065"/>
            <a:ext cx="821669" cy="78074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112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EAB7-6C8C-8936-AF62-4D594738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6A0F-D526-9811-14AF-F5C91B90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2D547-0B3F-8D35-465E-23F90AE4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38747-46CF-8CC1-2F62-05ADD36C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23E54-55C7-BCDD-A6FE-BF0FD7C5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9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4"/>
          <p:cNvGrpSpPr/>
          <p:nvPr/>
        </p:nvGrpSpPr>
        <p:grpSpPr>
          <a:xfrm>
            <a:off x="10714200" y="2521305"/>
            <a:ext cx="5430275" cy="5418793"/>
            <a:chOff x="4882500" y="-2571755"/>
            <a:chExt cx="4486347" cy="5152250"/>
          </a:xfrm>
        </p:grpSpPr>
        <p:grpSp>
          <p:nvGrpSpPr>
            <p:cNvPr id="299" name="Google Shape;299;p24"/>
            <p:cNvGrpSpPr/>
            <p:nvPr/>
          </p:nvGrpSpPr>
          <p:grpSpPr>
            <a:xfrm>
              <a:off x="4882500" y="-2571755"/>
              <a:ext cx="4486347" cy="5152250"/>
              <a:chOff x="4657653" y="-67"/>
              <a:chExt cx="4486347" cy="5152250"/>
            </a:xfrm>
          </p:grpSpPr>
          <p:grpSp>
            <p:nvGrpSpPr>
              <p:cNvPr id="300" name="Google Shape;300;p24"/>
              <p:cNvGrpSpPr/>
              <p:nvPr/>
            </p:nvGrpSpPr>
            <p:grpSpPr>
              <a:xfrm rot="5400000">
                <a:off x="4324701" y="332884"/>
                <a:ext cx="5152250" cy="4486347"/>
                <a:chOff x="3082625" y="66725"/>
                <a:chExt cx="5214300" cy="5158500"/>
              </a:xfrm>
            </p:grpSpPr>
            <p:cxnSp>
              <p:nvCxnSpPr>
                <p:cNvPr id="301" name="Google Shape;301;p24"/>
                <p:cNvCxnSpPr/>
                <p:nvPr/>
              </p:nvCxnSpPr>
              <p:spPr>
                <a:xfrm>
                  <a:off x="3090075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302;p24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24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24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24"/>
                <p:cNvCxnSpPr/>
                <p:nvPr/>
              </p:nvCxnSpPr>
              <p:spPr>
                <a:xfrm rot="10800000">
                  <a:off x="5689775" y="-2538772"/>
                  <a:ext cx="0" cy="5214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24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24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24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24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24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24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24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24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4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5" name="Google Shape;315;p24"/>
              <p:cNvGrpSpPr/>
              <p:nvPr/>
            </p:nvGrpSpPr>
            <p:grpSpPr>
              <a:xfrm rot="5400000">
                <a:off x="6045811" y="328512"/>
                <a:ext cx="1710031" cy="4486347"/>
                <a:chOff x="3082625" y="66725"/>
                <a:chExt cx="1730625" cy="5158500"/>
              </a:xfrm>
            </p:grpSpPr>
            <p:cxnSp>
              <p:nvCxnSpPr>
                <p:cNvPr id="316" name="Google Shape;316;p24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317;p24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318;p24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319;p24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0" name="Google Shape;320;p24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" name="Google Shape;321;p24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322;p24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323;p24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324;p24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5" name="Google Shape;325;p24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326;p24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24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8" name="Google Shape;328;p24"/>
              <p:cNvGrpSpPr/>
              <p:nvPr/>
            </p:nvGrpSpPr>
            <p:grpSpPr>
              <a:xfrm rot="5400000">
                <a:off x="6045811" y="2045249"/>
                <a:ext cx="1710031" cy="4486347"/>
                <a:chOff x="3082625" y="66725"/>
                <a:chExt cx="1730625" cy="5158500"/>
              </a:xfrm>
            </p:grpSpPr>
            <p:cxnSp>
              <p:nvCxnSpPr>
                <p:cNvPr id="329" name="Google Shape;329;p24"/>
                <p:cNvCxnSpPr/>
                <p:nvPr/>
              </p:nvCxnSpPr>
              <p:spPr>
                <a:xfrm>
                  <a:off x="3664467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330;p24"/>
                <p:cNvCxnSpPr/>
                <p:nvPr/>
              </p:nvCxnSpPr>
              <p:spPr>
                <a:xfrm>
                  <a:off x="4238858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331;p24"/>
                <p:cNvCxnSpPr/>
                <p:nvPr/>
              </p:nvCxnSpPr>
              <p:spPr>
                <a:xfrm>
                  <a:off x="4813250" y="66725"/>
                  <a:ext cx="0" cy="5158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24"/>
                <p:cNvCxnSpPr/>
                <p:nvPr/>
              </p:nvCxnSpPr>
              <p:spPr>
                <a:xfrm>
                  <a:off x="3082625" y="599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3" name="Google Shape;333;p24"/>
                <p:cNvCxnSpPr/>
                <p:nvPr/>
              </p:nvCxnSpPr>
              <p:spPr>
                <a:xfrm>
                  <a:off x="3082625" y="1112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" name="Google Shape;334;p24"/>
                <p:cNvCxnSpPr/>
                <p:nvPr/>
              </p:nvCxnSpPr>
              <p:spPr>
                <a:xfrm>
                  <a:off x="3082625" y="1624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5" name="Google Shape;335;p24"/>
                <p:cNvCxnSpPr/>
                <p:nvPr/>
              </p:nvCxnSpPr>
              <p:spPr>
                <a:xfrm>
                  <a:off x="3082625" y="2136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336;p24"/>
                <p:cNvCxnSpPr/>
                <p:nvPr/>
              </p:nvCxnSpPr>
              <p:spPr>
                <a:xfrm>
                  <a:off x="3082625" y="26486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4"/>
                <p:cNvCxnSpPr/>
                <p:nvPr/>
              </p:nvCxnSpPr>
              <p:spPr>
                <a:xfrm>
                  <a:off x="3082625" y="31608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24"/>
                <p:cNvCxnSpPr/>
                <p:nvPr/>
              </p:nvCxnSpPr>
              <p:spPr>
                <a:xfrm>
                  <a:off x="3082625" y="36730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24"/>
                <p:cNvCxnSpPr/>
                <p:nvPr/>
              </p:nvCxnSpPr>
              <p:spPr>
                <a:xfrm>
                  <a:off x="3082625" y="41852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24"/>
                <p:cNvCxnSpPr/>
                <p:nvPr/>
              </p:nvCxnSpPr>
              <p:spPr>
                <a:xfrm>
                  <a:off x="3082625" y="4697400"/>
                  <a:ext cx="172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6273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1" name="Google Shape;341;p24"/>
            <p:cNvCxnSpPr/>
            <p:nvPr/>
          </p:nvCxnSpPr>
          <p:spPr>
            <a:xfrm>
              <a:off x="4882510" y="-2571730"/>
              <a:ext cx="0" cy="5152200"/>
            </a:xfrm>
            <a:prstGeom prst="straightConnector1">
              <a:avLst/>
            </a:prstGeom>
            <a:noFill/>
            <a:ln w="9525" cap="flat" cmpd="sng">
              <a:solidFill>
                <a:srgbClr val="06273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2" name="Google Shape;342;p24"/>
          <p:cNvSpPr/>
          <p:nvPr/>
        </p:nvSpPr>
        <p:spPr>
          <a:xfrm rot="-907002">
            <a:off x="11210059" y="1787414"/>
            <a:ext cx="1368427" cy="139787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24"/>
          <p:cNvSpPr/>
          <p:nvPr/>
        </p:nvSpPr>
        <p:spPr>
          <a:xfrm rot="6124822" flipH="1">
            <a:off x="463254" y="328965"/>
            <a:ext cx="821669" cy="78074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415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/>
          <p:nvPr/>
        </p:nvSpPr>
        <p:spPr>
          <a:xfrm rot="-907002">
            <a:off x="-428842" y="456314"/>
            <a:ext cx="1368427" cy="1397871"/>
          </a:xfrm>
          <a:custGeom>
            <a:avLst/>
            <a:gdLst/>
            <a:ahLst/>
            <a:cxnLst/>
            <a:rect l="l" t="t" r="r" b="b"/>
            <a:pathLst>
              <a:path w="52843" h="53980" extrusionOk="0">
                <a:moveTo>
                  <a:pt x="12649" y="7807"/>
                </a:moveTo>
                <a:lnTo>
                  <a:pt x="12649" y="7807"/>
                </a:lnTo>
                <a:cubicBezTo>
                  <a:pt x="12647" y="7807"/>
                  <a:pt x="12646" y="7808"/>
                  <a:pt x="12644" y="7808"/>
                </a:cubicBezTo>
                <a:lnTo>
                  <a:pt x="12644" y="7808"/>
                </a:lnTo>
                <a:cubicBezTo>
                  <a:pt x="12643" y="7810"/>
                  <a:pt x="12643" y="7812"/>
                  <a:pt x="12642" y="7814"/>
                </a:cubicBezTo>
                <a:lnTo>
                  <a:pt x="12649" y="7807"/>
                </a:lnTo>
                <a:close/>
                <a:moveTo>
                  <a:pt x="24327" y="25122"/>
                </a:moveTo>
                <a:cubicBezTo>
                  <a:pt x="24327" y="25122"/>
                  <a:pt x="24329" y="25140"/>
                  <a:pt x="24330" y="25142"/>
                </a:cubicBezTo>
                <a:lnTo>
                  <a:pt x="24330" y="25142"/>
                </a:lnTo>
                <a:cubicBezTo>
                  <a:pt x="24329" y="25136"/>
                  <a:pt x="24328" y="25129"/>
                  <a:pt x="24327" y="25122"/>
                </a:cubicBezTo>
                <a:close/>
                <a:moveTo>
                  <a:pt x="24330" y="25142"/>
                </a:moveTo>
                <a:lnTo>
                  <a:pt x="24330" y="25142"/>
                </a:lnTo>
                <a:cubicBezTo>
                  <a:pt x="24343" y="25226"/>
                  <a:pt x="24374" y="25280"/>
                  <a:pt x="24424" y="25305"/>
                </a:cubicBezTo>
                <a:lnTo>
                  <a:pt x="24424" y="25305"/>
                </a:lnTo>
                <a:cubicBezTo>
                  <a:pt x="24420" y="25249"/>
                  <a:pt x="24389" y="25195"/>
                  <a:pt x="24330" y="25142"/>
                </a:cubicBezTo>
                <a:cubicBezTo>
                  <a:pt x="24330" y="25142"/>
                  <a:pt x="24330" y="25142"/>
                  <a:pt x="24330" y="25142"/>
                </a:cubicBezTo>
                <a:close/>
                <a:moveTo>
                  <a:pt x="16849" y="35569"/>
                </a:moveTo>
                <a:cubicBezTo>
                  <a:pt x="16868" y="35605"/>
                  <a:pt x="16893" y="35639"/>
                  <a:pt x="16901" y="35677"/>
                </a:cubicBezTo>
                <a:cubicBezTo>
                  <a:pt x="16904" y="35690"/>
                  <a:pt x="16866" y="35711"/>
                  <a:pt x="16846" y="35728"/>
                </a:cubicBezTo>
                <a:cubicBezTo>
                  <a:pt x="16827" y="35693"/>
                  <a:pt x="16803" y="35659"/>
                  <a:pt x="16793" y="35620"/>
                </a:cubicBezTo>
                <a:cubicBezTo>
                  <a:pt x="16792" y="35609"/>
                  <a:pt x="16829" y="35586"/>
                  <a:pt x="16849" y="35569"/>
                </a:cubicBezTo>
                <a:close/>
                <a:moveTo>
                  <a:pt x="20714" y="40029"/>
                </a:moveTo>
                <a:cubicBezTo>
                  <a:pt x="20781" y="40067"/>
                  <a:pt x="20924" y="40049"/>
                  <a:pt x="20862" y="40185"/>
                </a:cubicBezTo>
                <a:cubicBezTo>
                  <a:pt x="20829" y="40256"/>
                  <a:pt x="20748" y="40316"/>
                  <a:pt x="20675" y="40357"/>
                </a:cubicBezTo>
                <a:cubicBezTo>
                  <a:pt x="20649" y="40372"/>
                  <a:pt x="20627" y="40378"/>
                  <a:pt x="20607" y="40378"/>
                </a:cubicBezTo>
                <a:cubicBezTo>
                  <a:pt x="20534" y="40378"/>
                  <a:pt x="20502" y="40295"/>
                  <a:pt x="20492" y="40234"/>
                </a:cubicBezTo>
                <a:cubicBezTo>
                  <a:pt x="20468" y="40074"/>
                  <a:pt x="20576" y="40029"/>
                  <a:pt x="20714" y="40029"/>
                </a:cubicBezTo>
                <a:close/>
                <a:moveTo>
                  <a:pt x="10493" y="43792"/>
                </a:moveTo>
                <a:lnTo>
                  <a:pt x="10475" y="43809"/>
                </a:lnTo>
                <a:cubicBezTo>
                  <a:pt x="10517" y="43831"/>
                  <a:pt x="10559" y="43853"/>
                  <a:pt x="10601" y="43872"/>
                </a:cubicBezTo>
                <a:lnTo>
                  <a:pt x="10601" y="43872"/>
                </a:lnTo>
                <a:cubicBezTo>
                  <a:pt x="10574" y="43846"/>
                  <a:pt x="10539" y="43819"/>
                  <a:pt x="10493" y="43792"/>
                </a:cubicBezTo>
                <a:close/>
                <a:moveTo>
                  <a:pt x="40723" y="44809"/>
                </a:moveTo>
                <a:cubicBezTo>
                  <a:pt x="40746" y="44809"/>
                  <a:pt x="40774" y="44818"/>
                  <a:pt x="40808" y="44837"/>
                </a:cubicBezTo>
                <a:cubicBezTo>
                  <a:pt x="40939" y="44912"/>
                  <a:pt x="40913" y="45002"/>
                  <a:pt x="40778" y="45062"/>
                </a:cubicBezTo>
                <a:cubicBezTo>
                  <a:pt x="40721" y="45107"/>
                  <a:pt x="40666" y="45153"/>
                  <a:pt x="40609" y="45198"/>
                </a:cubicBezTo>
                <a:cubicBezTo>
                  <a:pt x="40608" y="45127"/>
                  <a:pt x="40606" y="45055"/>
                  <a:pt x="40605" y="44983"/>
                </a:cubicBezTo>
                <a:cubicBezTo>
                  <a:pt x="40620" y="44895"/>
                  <a:pt x="40648" y="44809"/>
                  <a:pt x="40723" y="44809"/>
                </a:cubicBezTo>
                <a:close/>
                <a:moveTo>
                  <a:pt x="27461" y="1"/>
                </a:moveTo>
                <a:cubicBezTo>
                  <a:pt x="26777" y="1"/>
                  <a:pt x="26147" y="319"/>
                  <a:pt x="25501" y="534"/>
                </a:cubicBezTo>
                <a:cubicBezTo>
                  <a:pt x="25347" y="595"/>
                  <a:pt x="25115" y="497"/>
                  <a:pt x="25056" y="750"/>
                </a:cubicBezTo>
                <a:cubicBezTo>
                  <a:pt x="24871" y="1111"/>
                  <a:pt x="24568" y="1205"/>
                  <a:pt x="24217" y="1205"/>
                </a:cubicBezTo>
                <a:cubicBezTo>
                  <a:pt x="24166" y="1205"/>
                  <a:pt x="24114" y="1203"/>
                  <a:pt x="24062" y="1200"/>
                </a:cubicBezTo>
                <a:cubicBezTo>
                  <a:pt x="24041" y="1198"/>
                  <a:pt x="24021" y="1198"/>
                  <a:pt x="24001" y="1198"/>
                </a:cubicBezTo>
                <a:cubicBezTo>
                  <a:pt x="23354" y="1198"/>
                  <a:pt x="23145" y="1920"/>
                  <a:pt x="22602" y="2094"/>
                </a:cubicBezTo>
                <a:cubicBezTo>
                  <a:pt x="22467" y="2475"/>
                  <a:pt x="22090" y="2393"/>
                  <a:pt x="21816" y="2507"/>
                </a:cubicBezTo>
                <a:cubicBezTo>
                  <a:pt x="21984" y="2933"/>
                  <a:pt x="21571" y="2898"/>
                  <a:pt x="21388" y="3044"/>
                </a:cubicBezTo>
                <a:cubicBezTo>
                  <a:pt x="21429" y="3796"/>
                  <a:pt x="20732" y="3859"/>
                  <a:pt x="20321" y="4187"/>
                </a:cubicBezTo>
                <a:cubicBezTo>
                  <a:pt x="20065" y="4352"/>
                  <a:pt x="19809" y="4516"/>
                  <a:pt x="19552" y="4681"/>
                </a:cubicBezTo>
                <a:cubicBezTo>
                  <a:pt x="19410" y="5167"/>
                  <a:pt x="18919" y="5038"/>
                  <a:pt x="18603" y="5219"/>
                </a:cubicBezTo>
                <a:cubicBezTo>
                  <a:pt x="18491" y="5925"/>
                  <a:pt x="17823" y="6129"/>
                  <a:pt x="17400" y="6554"/>
                </a:cubicBezTo>
                <a:lnTo>
                  <a:pt x="16762" y="7288"/>
                </a:lnTo>
                <a:cubicBezTo>
                  <a:pt x="16268" y="7686"/>
                  <a:pt x="15813" y="8155"/>
                  <a:pt x="15267" y="8459"/>
                </a:cubicBezTo>
                <a:cubicBezTo>
                  <a:pt x="14851" y="8690"/>
                  <a:pt x="14799" y="9104"/>
                  <a:pt x="14536" y="9401"/>
                </a:cubicBezTo>
                <a:cubicBezTo>
                  <a:pt x="13733" y="10310"/>
                  <a:pt x="12659" y="10914"/>
                  <a:pt x="11843" y="11784"/>
                </a:cubicBezTo>
                <a:cubicBezTo>
                  <a:pt x="11241" y="12426"/>
                  <a:pt x="10782" y="13175"/>
                  <a:pt x="9747" y="13329"/>
                </a:cubicBezTo>
                <a:cubicBezTo>
                  <a:pt x="9776" y="12936"/>
                  <a:pt x="9986" y="12693"/>
                  <a:pt x="10159" y="12393"/>
                </a:cubicBezTo>
                <a:cubicBezTo>
                  <a:pt x="10849" y="11210"/>
                  <a:pt x="11463" y="9983"/>
                  <a:pt x="12092" y="8764"/>
                </a:cubicBezTo>
                <a:cubicBezTo>
                  <a:pt x="12181" y="8592"/>
                  <a:pt x="12279" y="8458"/>
                  <a:pt x="12450" y="8376"/>
                </a:cubicBezTo>
                <a:cubicBezTo>
                  <a:pt x="12469" y="8253"/>
                  <a:pt x="12487" y="8131"/>
                  <a:pt x="12505" y="8009"/>
                </a:cubicBezTo>
                <a:cubicBezTo>
                  <a:pt x="12464" y="7880"/>
                  <a:pt x="12543" y="7837"/>
                  <a:pt x="12644" y="7808"/>
                </a:cubicBezTo>
                <a:lnTo>
                  <a:pt x="12644" y="7808"/>
                </a:lnTo>
                <a:cubicBezTo>
                  <a:pt x="12801" y="7364"/>
                  <a:pt x="12625" y="6761"/>
                  <a:pt x="13248" y="6535"/>
                </a:cubicBezTo>
                <a:cubicBezTo>
                  <a:pt x="13450" y="5396"/>
                  <a:pt x="13148" y="5063"/>
                  <a:pt x="11905" y="5054"/>
                </a:cubicBezTo>
                <a:cubicBezTo>
                  <a:pt x="11889" y="5055"/>
                  <a:pt x="11873" y="5056"/>
                  <a:pt x="11858" y="5056"/>
                </a:cubicBezTo>
                <a:cubicBezTo>
                  <a:pt x="11523" y="5056"/>
                  <a:pt x="11250" y="4719"/>
                  <a:pt x="10915" y="4719"/>
                </a:cubicBezTo>
                <a:cubicBezTo>
                  <a:pt x="10820" y="4719"/>
                  <a:pt x="10719" y="4746"/>
                  <a:pt x="10611" y="4816"/>
                </a:cubicBezTo>
                <a:cubicBezTo>
                  <a:pt x="10537" y="4887"/>
                  <a:pt x="10465" y="4960"/>
                  <a:pt x="10392" y="5032"/>
                </a:cubicBezTo>
                <a:cubicBezTo>
                  <a:pt x="9934" y="5639"/>
                  <a:pt x="9277" y="5928"/>
                  <a:pt x="8585" y="6157"/>
                </a:cubicBezTo>
                <a:cubicBezTo>
                  <a:pt x="8576" y="6538"/>
                  <a:pt x="8300" y="6720"/>
                  <a:pt x="8026" y="6902"/>
                </a:cubicBezTo>
                <a:cubicBezTo>
                  <a:pt x="7893" y="7164"/>
                  <a:pt x="7725" y="7310"/>
                  <a:pt x="7515" y="7310"/>
                </a:cubicBezTo>
                <a:cubicBezTo>
                  <a:pt x="7397" y="7310"/>
                  <a:pt x="7266" y="7264"/>
                  <a:pt x="7120" y="7167"/>
                </a:cubicBezTo>
                <a:cubicBezTo>
                  <a:pt x="7059" y="7744"/>
                  <a:pt x="6449" y="7878"/>
                  <a:pt x="6181" y="8323"/>
                </a:cubicBezTo>
                <a:cubicBezTo>
                  <a:pt x="5914" y="8768"/>
                  <a:pt x="5614" y="9361"/>
                  <a:pt x="4971" y="9361"/>
                </a:cubicBezTo>
                <a:cubicBezTo>
                  <a:pt x="4880" y="9361"/>
                  <a:pt x="4781" y="9349"/>
                  <a:pt x="4675" y="9323"/>
                </a:cubicBezTo>
                <a:lnTo>
                  <a:pt x="4675" y="9323"/>
                </a:lnTo>
                <a:cubicBezTo>
                  <a:pt x="4769" y="9639"/>
                  <a:pt x="4603" y="9696"/>
                  <a:pt x="4381" y="9696"/>
                </a:cubicBezTo>
                <a:cubicBezTo>
                  <a:pt x="4355" y="9696"/>
                  <a:pt x="4329" y="9695"/>
                  <a:pt x="4303" y="9694"/>
                </a:cubicBezTo>
                <a:lnTo>
                  <a:pt x="4303" y="9694"/>
                </a:lnTo>
                <a:cubicBezTo>
                  <a:pt x="4318" y="9941"/>
                  <a:pt x="4193" y="10128"/>
                  <a:pt x="3969" y="10160"/>
                </a:cubicBezTo>
                <a:cubicBezTo>
                  <a:pt x="3007" y="10301"/>
                  <a:pt x="2623" y="11119"/>
                  <a:pt x="2070" y="11740"/>
                </a:cubicBezTo>
                <a:cubicBezTo>
                  <a:pt x="1676" y="12188"/>
                  <a:pt x="1478" y="12817"/>
                  <a:pt x="860" y="13057"/>
                </a:cubicBezTo>
                <a:cubicBezTo>
                  <a:pt x="733" y="13488"/>
                  <a:pt x="207" y="13444"/>
                  <a:pt x="1" y="13781"/>
                </a:cubicBezTo>
                <a:lnTo>
                  <a:pt x="1" y="14338"/>
                </a:lnTo>
                <a:cubicBezTo>
                  <a:pt x="246" y="14875"/>
                  <a:pt x="986" y="14715"/>
                  <a:pt x="1248" y="15227"/>
                </a:cubicBezTo>
                <a:cubicBezTo>
                  <a:pt x="1383" y="14549"/>
                  <a:pt x="2090" y="14712"/>
                  <a:pt x="2481" y="14395"/>
                </a:cubicBezTo>
                <a:cubicBezTo>
                  <a:pt x="3101" y="13893"/>
                  <a:pt x="3606" y="13238"/>
                  <a:pt x="4260" y="12823"/>
                </a:cubicBezTo>
                <a:cubicBezTo>
                  <a:pt x="5547" y="12005"/>
                  <a:pt x="6466" y="10726"/>
                  <a:pt x="7854" y="10061"/>
                </a:cubicBezTo>
                <a:cubicBezTo>
                  <a:pt x="7923" y="10028"/>
                  <a:pt x="7993" y="9931"/>
                  <a:pt x="8087" y="9931"/>
                </a:cubicBezTo>
                <a:cubicBezTo>
                  <a:pt x="8131" y="9931"/>
                  <a:pt x="8181" y="9952"/>
                  <a:pt x="8238" y="10011"/>
                </a:cubicBezTo>
                <a:cubicBezTo>
                  <a:pt x="8413" y="10190"/>
                  <a:pt x="8243" y="10300"/>
                  <a:pt x="8187" y="10395"/>
                </a:cubicBezTo>
                <a:cubicBezTo>
                  <a:pt x="7567" y="11436"/>
                  <a:pt x="7117" y="12680"/>
                  <a:pt x="6247" y="13441"/>
                </a:cubicBezTo>
                <a:cubicBezTo>
                  <a:pt x="5359" y="14218"/>
                  <a:pt x="5553" y="15266"/>
                  <a:pt x="5015" y="16072"/>
                </a:cubicBezTo>
                <a:cubicBezTo>
                  <a:pt x="4344" y="17077"/>
                  <a:pt x="3967" y="18309"/>
                  <a:pt x="3037" y="19095"/>
                </a:cubicBezTo>
                <a:cubicBezTo>
                  <a:pt x="2625" y="19444"/>
                  <a:pt x="3006" y="19669"/>
                  <a:pt x="2886" y="19870"/>
                </a:cubicBezTo>
                <a:cubicBezTo>
                  <a:pt x="2500" y="20519"/>
                  <a:pt x="2128" y="21210"/>
                  <a:pt x="1601" y="21731"/>
                </a:cubicBezTo>
                <a:cubicBezTo>
                  <a:pt x="1352" y="21974"/>
                  <a:pt x="1292" y="22598"/>
                  <a:pt x="813" y="22598"/>
                </a:cubicBezTo>
                <a:cubicBezTo>
                  <a:pt x="725" y="22598"/>
                  <a:pt x="623" y="22577"/>
                  <a:pt x="503" y="22528"/>
                </a:cubicBezTo>
                <a:cubicBezTo>
                  <a:pt x="502" y="22528"/>
                  <a:pt x="502" y="22528"/>
                  <a:pt x="501" y="22528"/>
                </a:cubicBezTo>
                <a:cubicBezTo>
                  <a:pt x="476" y="22528"/>
                  <a:pt x="372" y="22766"/>
                  <a:pt x="433" y="22937"/>
                </a:cubicBezTo>
                <a:cubicBezTo>
                  <a:pt x="672" y="23609"/>
                  <a:pt x="632" y="23603"/>
                  <a:pt x="442" y="24450"/>
                </a:cubicBezTo>
                <a:cubicBezTo>
                  <a:pt x="393" y="24662"/>
                  <a:pt x="759" y="24863"/>
                  <a:pt x="810" y="25158"/>
                </a:cubicBezTo>
                <a:cubicBezTo>
                  <a:pt x="839" y="25326"/>
                  <a:pt x="992" y="25472"/>
                  <a:pt x="1089" y="25627"/>
                </a:cubicBezTo>
                <a:cubicBezTo>
                  <a:pt x="1182" y="25533"/>
                  <a:pt x="1257" y="25497"/>
                  <a:pt x="1321" y="25497"/>
                </a:cubicBezTo>
                <a:cubicBezTo>
                  <a:pt x="1525" y="25497"/>
                  <a:pt x="1614" y="25865"/>
                  <a:pt x="1817" y="25865"/>
                </a:cubicBezTo>
                <a:cubicBezTo>
                  <a:pt x="1828" y="25865"/>
                  <a:pt x="1838" y="25864"/>
                  <a:pt x="1849" y="25862"/>
                </a:cubicBezTo>
                <a:lnTo>
                  <a:pt x="1849" y="25862"/>
                </a:lnTo>
                <a:cubicBezTo>
                  <a:pt x="1848" y="25864"/>
                  <a:pt x="1846" y="25866"/>
                  <a:pt x="1845" y="25867"/>
                </a:cubicBezTo>
                <a:lnTo>
                  <a:pt x="1850" y="25862"/>
                </a:lnTo>
                <a:lnTo>
                  <a:pt x="1850" y="25862"/>
                </a:lnTo>
                <a:cubicBezTo>
                  <a:pt x="1849" y="25862"/>
                  <a:pt x="1849" y="25862"/>
                  <a:pt x="1849" y="25862"/>
                </a:cubicBezTo>
                <a:lnTo>
                  <a:pt x="1849" y="25862"/>
                </a:lnTo>
                <a:cubicBezTo>
                  <a:pt x="1875" y="25818"/>
                  <a:pt x="1901" y="25775"/>
                  <a:pt x="1926" y="25731"/>
                </a:cubicBezTo>
                <a:cubicBezTo>
                  <a:pt x="1973" y="25776"/>
                  <a:pt x="2022" y="25823"/>
                  <a:pt x="2070" y="25870"/>
                </a:cubicBezTo>
                <a:cubicBezTo>
                  <a:pt x="2228" y="25995"/>
                  <a:pt x="2396" y="26073"/>
                  <a:pt x="2584" y="26073"/>
                </a:cubicBezTo>
                <a:cubicBezTo>
                  <a:pt x="2649" y="26073"/>
                  <a:pt x="2716" y="26063"/>
                  <a:pt x="2785" y="26044"/>
                </a:cubicBezTo>
                <a:cubicBezTo>
                  <a:pt x="2751" y="25781"/>
                  <a:pt x="2882" y="25651"/>
                  <a:pt x="3130" y="25617"/>
                </a:cubicBezTo>
                <a:cubicBezTo>
                  <a:pt x="3809" y="24743"/>
                  <a:pt x="4264" y="23709"/>
                  <a:pt x="5038" y="22901"/>
                </a:cubicBezTo>
                <a:cubicBezTo>
                  <a:pt x="5571" y="22332"/>
                  <a:pt x="5490" y="21291"/>
                  <a:pt x="6459" y="21056"/>
                </a:cubicBezTo>
                <a:cubicBezTo>
                  <a:pt x="6633" y="20884"/>
                  <a:pt x="6731" y="20565"/>
                  <a:pt x="6995" y="20565"/>
                </a:cubicBezTo>
                <a:cubicBezTo>
                  <a:pt x="7067" y="20565"/>
                  <a:pt x="7152" y="20589"/>
                  <a:pt x="7254" y="20646"/>
                </a:cubicBezTo>
                <a:cubicBezTo>
                  <a:pt x="7271" y="20002"/>
                  <a:pt x="7545" y="19809"/>
                  <a:pt x="7928" y="19809"/>
                </a:cubicBezTo>
                <a:cubicBezTo>
                  <a:pt x="8113" y="19809"/>
                  <a:pt x="8323" y="19854"/>
                  <a:pt x="8542" y="19915"/>
                </a:cubicBezTo>
                <a:cubicBezTo>
                  <a:pt x="8475" y="19489"/>
                  <a:pt x="8772" y="19518"/>
                  <a:pt x="9043" y="19514"/>
                </a:cubicBezTo>
                <a:cubicBezTo>
                  <a:pt x="8733" y="19233"/>
                  <a:pt x="8211" y="18948"/>
                  <a:pt x="9132" y="18793"/>
                </a:cubicBezTo>
                <a:cubicBezTo>
                  <a:pt x="9442" y="18740"/>
                  <a:pt x="9755" y="18588"/>
                  <a:pt x="9897" y="18248"/>
                </a:cubicBezTo>
                <a:cubicBezTo>
                  <a:pt x="10653" y="17010"/>
                  <a:pt x="11431" y="15804"/>
                  <a:pt x="13098" y="15804"/>
                </a:cubicBezTo>
                <a:cubicBezTo>
                  <a:pt x="13134" y="15804"/>
                  <a:pt x="13171" y="15805"/>
                  <a:pt x="13208" y="15806"/>
                </a:cubicBezTo>
                <a:cubicBezTo>
                  <a:pt x="13190" y="15547"/>
                  <a:pt x="12845" y="15790"/>
                  <a:pt x="12814" y="15552"/>
                </a:cubicBezTo>
                <a:cubicBezTo>
                  <a:pt x="12686" y="15433"/>
                  <a:pt x="12530" y="15314"/>
                  <a:pt x="12845" y="15242"/>
                </a:cubicBezTo>
                <a:cubicBezTo>
                  <a:pt x="12912" y="15189"/>
                  <a:pt x="12979" y="15136"/>
                  <a:pt x="13047" y="15084"/>
                </a:cubicBezTo>
                <a:cubicBezTo>
                  <a:pt x="13008" y="14856"/>
                  <a:pt x="13046" y="14786"/>
                  <a:pt x="13118" y="14786"/>
                </a:cubicBezTo>
                <a:cubicBezTo>
                  <a:pt x="13192" y="14786"/>
                  <a:pt x="13302" y="14861"/>
                  <a:pt x="13401" y="14912"/>
                </a:cubicBezTo>
                <a:cubicBezTo>
                  <a:pt x="13464" y="14910"/>
                  <a:pt x="13527" y="14910"/>
                  <a:pt x="13591" y="14909"/>
                </a:cubicBezTo>
                <a:cubicBezTo>
                  <a:pt x="13559" y="14842"/>
                  <a:pt x="13918" y="14380"/>
                  <a:pt x="13911" y="14338"/>
                </a:cubicBezTo>
                <a:cubicBezTo>
                  <a:pt x="13845" y="13933"/>
                  <a:pt x="14858" y="14127"/>
                  <a:pt x="14377" y="13501"/>
                </a:cubicBezTo>
                <a:cubicBezTo>
                  <a:pt x="14364" y="13484"/>
                  <a:pt x="14525" y="13258"/>
                  <a:pt x="14605" y="13258"/>
                </a:cubicBezTo>
                <a:cubicBezTo>
                  <a:pt x="15374" y="13255"/>
                  <a:pt x="15489" y="12397"/>
                  <a:pt x="16081" y="12154"/>
                </a:cubicBezTo>
                <a:cubicBezTo>
                  <a:pt x="16438" y="12006"/>
                  <a:pt x="16681" y="11651"/>
                  <a:pt x="16739" y="11289"/>
                </a:cubicBezTo>
                <a:cubicBezTo>
                  <a:pt x="16782" y="11021"/>
                  <a:pt x="16925" y="11036"/>
                  <a:pt x="17078" y="10978"/>
                </a:cubicBezTo>
                <a:cubicBezTo>
                  <a:pt x="17342" y="10877"/>
                  <a:pt x="17427" y="10641"/>
                  <a:pt x="17331" y="10271"/>
                </a:cubicBezTo>
                <a:lnTo>
                  <a:pt x="17331" y="10271"/>
                </a:lnTo>
                <a:cubicBezTo>
                  <a:pt x="17410" y="10286"/>
                  <a:pt x="17484" y="10293"/>
                  <a:pt x="17554" y="10293"/>
                </a:cubicBezTo>
                <a:cubicBezTo>
                  <a:pt x="18130" y="10293"/>
                  <a:pt x="18433" y="9833"/>
                  <a:pt x="18868" y="9537"/>
                </a:cubicBezTo>
                <a:cubicBezTo>
                  <a:pt x="19404" y="9173"/>
                  <a:pt x="19743" y="8555"/>
                  <a:pt x="20384" y="8313"/>
                </a:cubicBezTo>
                <a:cubicBezTo>
                  <a:pt x="20492" y="8272"/>
                  <a:pt x="20784" y="8074"/>
                  <a:pt x="20914" y="7837"/>
                </a:cubicBezTo>
                <a:cubicBezTo>
                  <a:pt x="20962" y="7752"/>
                  <a:pt x="20826" y="7404"/>
                  <a:pt x="21104" y="7404"/>
                </a:cubicBezTo>
                <a:cubicBezTo>
                  <a:pt x="21158" y="7404"/>
                  <a:pt x="21227" y="7418"/>
                  <a:pt x="21317" y="7448"/>
                </a:cubicBezTo>
                <a:cubicBezTo>
                  <a:pt x="21714" y="7583"/>
                  <a:pt x="21832" y="7694"/>
                  <a:pt x="21793" y="8068"/>
                </a:cubicBezTo>
                <a:cubicBezTo>
                  <a:pt x="21785" y="8145"/>
                  <a:pt x="21871" y="8232"/>
                  <a:pt x="21916" y="8314"/>
                </a:cubicBezTo>
                <a:cubicBezTo>
                  <a:pt x="21377" y="8482"/>
                  <a:pt x="20538" y="8395"/>
                  <a:pt x="21004" y="9407"/>
                </a:cubicBezTo>
                <a:cubicBezTo>
                  <a:pt x="21032" y="9468"/>
                  <a:pt x="20993" y="9631"/>
                  <a:pt x="20954" y="9643"/>
                </a:cubicBezTo>
                <a:cubicBezTo>
                  <a:pt x="19619" y="10047"/>
                  <a:pt x="19514" y="11487"/>
                  <a:pt x="18694" y="12328"/>
                </a:cubicBezTo>
                <a:cubicBezTo>
                  <a:pt x="18356" y="12675"/>
                  <a:pt x="18028" y="13060"/>
                  <a:pt x="17992" y="13633"/>
                </a:cubicBezTo>
                <a:cubicBezTo>
                  <a:pt x="17959" y="14141"/>
                  <a:pt x="17628" y="14465"/>
                  <a:pt x="17112" y="14684"/>
                </a:cubicBezTo>
                <a:cubicBezTo>
                  <a:pt x="16477" y="14954"/>
                  <a:pt x="16557" y="15745"/>
                  <a:pt x="16254" y="16273"/>
                </a:cubicBezTo>
                <a:cubicBezTo>
                  <a:pt x="15998" y="16719"/>
                  <a:pt x="15579" y="16885"/>
                  <a:pt x="15297" y="17237"/>
                </a:cubicBezTo>
                <a:cubicBezTo>
                  <a:pt x="15425" y="17608"/>
                  <a:pt x="15641" y="17998"/>
                  <a:pt x="15024" y="18167"/>
                </a:cubicBezTo>
                <a:cubicBezTo>
                  <a:pt x="14976" y="18180"/>
                  <a:pt x="14994" y="18444"/>
                  <a:pt x="14983" y="18591"/>
                </a:cubicBezTo>
                <a:cubicBezTo>
                  <a:pt x="15038" y="19073"/>
                  <a:pt x="14755" y="19198"/>
                  <a:pt x="14355" y="19198"/>
                </a:cubicBezTo>
                <a:cubicBezTo>
                  <a:pt x="14351" y="19198"/>
                  <a:pt x="14346" y="19198"/>
                  <a:pt x="14341" y="19198"/>
                </a:cubicBezTo>
                <a:lnTo>
                  <a:pt x="14341" y="19198"/>
                </a:lnTo>
                <a:cubicBezTo>
                  <a:pt x="14333" y="19252"/>
                  <a:pt x="14337" y="19304"/>
                  <a:pt x="14353" y="19357"/>
                </a:cubicBezTo>
                <a:cubicBezTo>
                  <a:pt x="14447" y="19708"/>
                  <a:pt x="14058" y="20451"/>
                  <a:pt x="13619" y="20758"/>
                </a:cubicBezTo>
                <a:cubicBezTo>
                  <a:pt x="13481" y="21647"/>
                  <a:pt x="12432" y="21672"/>
                  <a:pt x="12092" y="22369"/>
                </a:cubicBezTo>
                <a:cubicBezTo>
                  <a:pt x="12162" y="22368"/>
                  <a:pt x="12252" y="22336"/>
                  <a:pt x="12325" y="22336"/>
                </a:cubicBezTo>
                <a:cubicBezTo>
                  <a:pt x="12389" y="22336"/>
                  <a:pt x="12440" y="22361"/>
                  <a:pt x="12451" y="22452"/>
                </a:cubicBezTo>
                <a:cubicBezTo>
                  <a:pt x="12460" y="22518"/>
                  <a:pt x="12402" y="22726"/>
                  <a:pt x="12268" y="22726"/>
                </a:cubicBezTo>
                <a:cubicBezTo>
                  <a:pt x="12215" y="22726"/>
                  <a:pt x="12150" y="22694"/>
                  <a:pt x="12073" y="22609"/>
                </a:cubicBezTo>
                <a:cubicBezTo>
                  <a:pt x="12046" y="22754"/>
                  <a:pt x="12019" y="22900"/>
                  <a:pt x="11992" y="23045"/>
                </a:cubicBezTo>
                <a:cubicBezTo>
                  <a:pt x="12049" y="22983"/>
                  <a:pt x="12106" y="22921"/>
                  <a:pt x="12161" y="22860"/>
                </a:cubicBezTo>
                <a:lnTo>
                  <a:pt x="12161" y="22860"/>
                </a:lnTo>
                <a:cubicBezTo>
                  <a:pt x="12595" y="23346"/>
                  <a:pt x="11703" y="23564"/>
                  <a:pt x="11931" y="24009"/>
                </a:cubicBezTo>
                <a:cubicBezTo>
                  <a:pt x="11865" y="23996"/>
                  <a:pt x="11807" y="23989"/>
                  <a:pt x="11755" y="23989"/>
                </a:cubicBezTo>
                <a:cubicBezTo>
                  <a:pt x="11186" y="23989"/>
                  <a:pt x="11352" y="24720"/>
                  <a:pt x="11004" y="24940"/>
                </a:cubicBezTo>
                <a:cubicBezTo>
                  <a:pt x="11557" y="25350"/>
                  <a:pt x="10889" y="25557"/>
                  <a:pt x="10849" y="25869"/>
                </a:cubicBezTo>
                <a:cubicBezTo>
                  <a:pt x="10810" y="25862"/>
                  <a:pt x="10774" y="25859"/>
                  <a:pt x="10741" y="25859"/>
                </a:cubicBezTo>
                <a:cubicBezTo>
                  <a:pt x="10511" y="25859"/>
                  <a:pt x="10401" y="26013"/>
                  <a:pt x="10354" y="26250"/>
                </a:cubicBezTo>
                <a:cubicBezTo>
                  <a:pt x="10479" y="26529"/>
                  <a:pt x="10307" y="26783"/>
                  <a:pt x="10132" y="26877"/>
                </a:cubicBezTo>
                <a:cubicBezTo>
                  <a:pt x="9633" y="27146"/>
                  <a:pt x="9496" y="27634"/>
                  <a:pt x="9273" y="28077"/>
                </a:cubicBezTo>
                <a:cubicBezTo>
                  <a:pt x="9414" y="28560"/>
                  <a:pt x="8915" y="29106"/>
                  <a:pt x="8824" y="29145"/>
                </a:cubicBezTo>
                <a:cubicBezTo>
                  <a:pt x="8256" y="29399"/>
                  <a:pt x="8195" y="30043"/>
                  <a:pt x="7746" y="30344"/>
                </a:cubicBezTo>
                <a:cubicBezTo>
                  <a:pt x="8017" y="30862"/>
                  <a:pt x="7338" y="31112"/>
                  <a:pt x="7399" y="31570"/>
                </a:cubicBezTo>
                <a:cubicBezTo>
                  <a:pt x="6705" y="31591"/>
                  <a:pt x="6834" y="32310"/>
                  <a:pt x="6499" y="32635"/>
                </a:cubicBezTo>
                <a:cubicBezTo>
                  <a:pt x="6309" y="32974"/>
                  <a:pt x="6166" y="33349"/>
                  <a:pt x="5779" y="33528"/>
                </a:cubicBezTo>
                <a:cubicBezTo>
                  <a:pt x="5526" y="33791"/>
                  <a:pt x="5276" y="34057"/>
                  <a:pt x="5234" y="34447"/>
                </a:cubicBezTo>
                <a:cubicBezTo>
                  <a:pt x="4978" y="34706"/>
                  <a:pt x="4950" y="35169"/>
                  <a:pt x="4505" y="35262"/>
                </a:cubicBezTo>
                <a:cubicBezTo>
                  <a:pt x="4189" y="35853"/>
                  <a:pt x="3873" y="36445"/>
                  <a:pt x="3558" y="37038"/>
                </a:cubicBezTo>
                <a:cubicBezTo>
                  <a:pt x="3609" y="37021"/>
                  <a:pt x="3655" y="37013"/>
                  <a:pt x="3697" y="37013"/>
                </a:cubicBezTo>
                <a:cubicBezTo>
                  <a:pt x="4075" y="37013"/>
                  <a:pt x="4140" y="37632"/>
                  <a:pt x="4518" y="37632"/>
                </a:cubicBezTo>
                <a:cubicBezTo>
                  <a:pt x="4563" y="37632"/>
                  <a:pt x="4613" y="37623"/>
                  <a:pt x="4668" y="37603"/>
                </a:cubicBezTo>
                <a:cubicBezTo>
                  <a:pt x="4583" y="37485"/>
                  <a:pt x="4495" y="37315"/>
                  <a:pt x="4690" y="37280"/>
                </a:cubicBezTo>
                <a:cubicBezTo>
                  <a:pt x="4702" y="37278"/>
                  <a:pt x="4713" y="37276"/>
                  <a:pt x="4724" y="37276"/>
                </a:cubicBezTo>
                <a:cubicBezTo>
                  <a:pt x="4864" y="37276"/>
                  <a:pt x="4827" y="37482"/>
                  <a:pt x="4862" y="37596"/>
                </a:cubicBezTo>
                <a:cubicBezTo>
                  <a:pt x="4920" y="37596"/>
                  <a:pt x="4974" y="37608"/>
                  <a:pt x="5027" y="37634"/>
                </a:cubicBezTo>
                <a:lnTo>
                  <a:pt x="5173" y="37664"/>
                </a:lnTo>
                <a:lnTo>
                  <a:pt x="5034" y="37809"/>
                </a:lnTo>
                <a:cubicBezTo>
                  <a:pt x="5025" y="37863"/>
                  <a:pt x="5029" y="37916"/>
                  <a:pt x="5047" y="37968"/>
                </a:cubicBezTo>
                <a:cubicBezTo>
                  <a:pt x="5440" y="38129"/>
                  <a:pt x="5697" y="38212"/>
                  <a:pt x="5898" y="38212"/>
                </a:cubicBezTo>
                <a:cubicBezTo>
                  <a:pt x="6266" y="38212"/>
                  <a:pt x="6445" y="37935"/>
                  <a:pt x="6921" y="37348"/>
                </a:cubicBezTo>
                <a:cubicBezTo>
                  <a:pt x="7456" y="36688"/>
                  <a:pt x="7777" y="35782"/>
                  <a:pt x="8642" y="35406"/>
                </a:cubicBezTo>
                <a:cubicBezTo>
                  <a:pt x="9028" y="35238"/>
                  <a:pt x="9115" y="34845"/>
                  <a:pt x="9337" y="34552"/>
                </a:cubicBezTo>
                <a:cubicBezTo>
                  <a:pt x="9559" y="34260"/>
                  <a:pt x="9760" y="33894"/>
                  <a:pt x="10207" y="33894"/>
                </a:cubicBezTo>
                <a:cubicBezTo>
                  <a:pt x="10219" y="33894"/>
                  <a:pt x="10231" y="33895"/>
                  <a:pt x="10243" y="33895"/>
                </a:cubicBezTo>
                <a:cubicBezTo>
                  <a:pt x="10276" y="33557"/>
                  <a:pt x="10187" y="33147"/>
                  <a:pt x="10716" y="33109"/>
                </a:cubicBezTo>
                <a:cubicBezTo>
                  <a:pt x="11113" y="32739"/>
                  <a:pt x="11509" y="32368"/>
                  <a:pt x="11905" y="31998"/>
                </a:cubicBezTo>
                <a:cubicBezTo>
                  <a:pt x="12109" y="31732"/>
                  <a:pt x="12619" y="31694"/>
                  <a:pt x="12503" y="31192"/>
                </a:cubicBezTo>
                <a:cubicBezTo>
                  <a:pt x="12588" y="30748"/>
                  <a:pt x="12703" y="30329"/>
                  <a:pt x="13245" y="30243"/>
                </a:cubicBezTo>
                <a:cubicBezTo>
                  <a:pt x="13322" y="30266"/>
                  <a:pt x="13400" y="30289"/>
                  <a:pt x="13477" y="30312"/>
                </a:cubicBezTo>
                <a:cubicBezTo>
                  <a:pt x="13342" y="29915"/>
                  <a:pt x="13488" y="29465"/>
                  <a:pt x="13783" y="29364"/>
                </a:cubicBezTo>
                <a:cubicBezTo>
                  <a:pt x="14208" y="29221"/>
                  <a:pt x="14357" y="28833"/>
                  <a:pt x="14697" y="28648"/>
                </a:cubicBezTo>
                <a:cubicBezTo>
                  <a:pt x="14769" y="28518"/>
                  <a:pt x="14843" y="28463"/>
                  <a:pt x="14918" y="28463"/>
                </a:cubicBezTo>
                <a:cubicBezTo>
                  <a:pt x="15001" y="28463"/>
                  <a:pt x="15086" y="28529"/>
                  <a:pt x="15172" y="28635"/>
                </a:cubicBezTo>
                <a:cubicBezTo>
                  <a:pt x="15331" y="28099"/>
                  <a:pt x="15735" y="27767"/>
                  <a:pt x="16165" y="27459"/>
                </a:cubicBezTo>
                <a:cubicBezTo>
                  <a:pt x="16247" y="27378"/>
                  <a:pt x="16342" y="27363"/>
                  <a:pt x="16439" y="27363"/>
                </a:cubicBezTo>
                <a:cubicBezTo>
                  <a:pt x="16497" y="27363"/>
                  <a:pt x="16557" y="27369"/>
                  <a:pt x="16616" y="27369"/>
                </a:cubicBezTo>
                <a:cubicBezTo>
                  <a:pt x="16656" y="27369"/>
                  <a:pt x="16694" y="27366"/>
                  <a:pt x="16732" y="27358"/>
                </a:cubicBezTo>
                <a:cubicBezTo>
                  <a:pt x="16638" y="26509"/>
                  <a:pt x="17543" y="26736"/>
                  <a:pt x="17851" y="26321"/>
                </a:cubicBezTo>
                <a:cubicBezTo>
                  <a:pt x="17945" y="26246"/>
                  <a:pt x="18039" y="26170"/>
                  <a:pt x="18133" y="26095"/>
                </a:cubicBezTo>
                <a:cubicBezTo>
                  <a:pt x="18133" y="26095"/>
                  <a:pt x="18113" y="26084"/>
                  <a:pt x="18111" y="26084"/>
                </a:cubicBezTo>
                <a:cubicBezTo>
                  <a:pt x="18177" y="25768"/>
                  <a:pt x="18377" y="25675"/>
                  <a:pt x="18632" y="25675"/>
                </a:cubicBezTo>
                <a:cubicBezTo>
                  <a:pt x="18680" y="25675"/>
                  <a:pt x="18729" y="25678"/>
                  <a:pt x="18780" y="25684"/>
                </a:cubicBezTo>
                <a:cubicBezTo>
                  <a:pt x="18783" y="25333"/>
                  <a:pt x="18828" y="24997"/>
                  <a:pt x="19090" y="24730"/>
                </a:cubicBezTo>
                <a:cubicBezTo>
                  <a:pt x="19252" y="24555"/>
                  <a:pt x="19414" y="24379"/>
                  <a:pt x="19576" y="24202"/>
                </a:cubicBezTo>
                <a:cubicBezTo>
                  <a:pt x="19575" y="23985"/>
                  <a:pt x="19743" y="23911"/>
                  <a:pt x="19895" y="23822"/>
                </a:cubicBezTo>
                <a:cubicBezTo>
                  <a:pt x="19921" y="23738"/>
                  <a:pt x="19955" y="23665"/>
                  <a:pt x="20042" y="23665"/>
                </a:cubicBezTo>
                <a:cubicBezTo>
                  <a:pt x="20059" y="23665"/>
                  <a:pt x="20079" y="23668"/>
                  <a:pt x="20101" y="23675"/>
                </a:cubicBezTo>
                <a:cubicBezTo>
                  <a:pt x="20266" y="23642"/>
                  <a:pt x="20433" y="23610"/>
                  <a:pt x="20598" y="23577"/>
                </a:cubicBezTo>
                <a:lnTo>
                  <a:pt x="20598" y="23577"/>
                </a:lnTo>
                <a:cubicBezTo>
                  <a:pt x="20597" y="23579"/>
                  <a:pt x="20596" y="23580"/>
                  <a:pt x="20596" y="23582"/>
                </a:cubicBezTo>
                <a:lnTo>
                  <a:pt x="20644" y="23625"/>
                </a:lnTo>
                <a:lnTo>
                  <a:pt x="20602" y="23576"/>
                </a:lnTo>
                <a:cubicBezTo>
                  <a:pt x="20600" y="23577"/>
                  <a:pt x="20599" y="23577"/>
                  <a:pt x="20598" y="23577"/>
                </a:cubicBezTo>
                <a:lnTo>
                  <a:pt x="20598" y="23577"/>
                </a:lnTo>
                <a:cubicBezTo>
                  <a:pt x="20854" y="22947"/>
                  <a:pt x="21511" y="22749"/>
                  <a:pt x="21955" y="22321"/>
                </a:cubicBezTo>
                <a:cubicBezTo>
                  <a:pt x="22088" y="21835"/>
                  <a:pt x="22235" y="21367"/>
                  <a:pt x="22811" y="21367"/>
                </a:cubicBezTo>
                <a:cubicBezTo>
                  <a:pt x="22865" y="21367"/>
                  <a:pt x="22922" y="21371"/>
                  <a:pt x="22984" y="21379"/>
                </a:cubicBezTo>
                <a:cubicBezTo>
                  <a:pt x="23032" y="20725"/>
                  <a:pt x="23447" y="20468"/>
                  <a:pt x="24039" y="20401"/>
                </a:cubicBezTo>
                <a:cubicBezTo>
                  <a:pt x="24050" y="20354"/>
                  <a:pt x="24079" y="20327"/>
                  <a:pt x="24124" y="20318"/>
                </a:cubicBezTo>
                <a:cubicBezTo>
                  <a:pt x="24761" y="19421"/>
                  <a:pt x="25792" y="19013"/>
                  <a:pt x="26597" y="18323"/>
                </a:cubicBezTo>
                <a:cubicBezTo>
                  <a:pt x="26677" y="18309"/>
                  <a:pt x="26756" y="18293"/>
                  <a:pt x="26836" y="18279"/>
                </a:cubicBezTo>
                <a:cubicBezTo>
                  <a:pt x="27196" y="17736"/>
                  <a:pt x="27836" y="17541"/>
                  <a:pt x="28285" y="17109"/>
                </a:cubicBezTo>
                <a:cubicBezTo>
                  <a:pt x="28361" y="16992"/>
                  <a:pt x="28436" y="16874"/>
                  <a:pt x="28510" y="16757"/>
                </a:cubicBezTo>
                <a:cubicBezTo>
                  <a:pt x="28551" y="16386"/>
                  <a:pt x="28710" y="16288"/>
                  <a:pt x="28912" y="16288"/>
                </a:cubicBezTo>
                <a:cubicBezTo>
                  <a:pt x="29059" y="16288"/>
                  <a:pt x="29228" y="16340"/>
                  <a:pt x="29390" y="16376"/>
                </a:cubicBezTo>
                <a:cubicBezTo>
                  <a:pt x="29295" y="16001"/>
                  <a:pt x="29288" y="15677"/>
                  <a:pt x="29710" y="15462"/>
                </a:cubicBezTo>
                <a:cubicBezTo>
                  <a:pt x="30012" y="15308"/>
                  <a:pt x="30278" y="15088"/>
                  <a:pt x="30561" y="14896"/>
                </a:cubicBezTo>
                <a:cubicBezTo>
                  <a:pt x="30679" y="14286"/>
                  <a:pt x="31326" y="14580"/>
                  <a:pt x="31633" y="14265"/>
                </a:cubicBezTo>
                <a:cubicBezTo>
                  <a:pt x="32520" y="13352"/>
                  <a:pt x="33415" y="12444"/>
                  <a:pt x="34342" y="11571"/>
                </a:cubicBezTo>
                <a:cubicBezTo>
                  <a:pt x="34614" y="11315"/>
                  <a:pt x="34995" y="11166"/>
                  <a:pt x="35342" y="11005"/>
                </a:cubicBezTo>
                <a:cubicBezTo>
                  <a:pt x="35386" y="10985"/>
                  <a:pt x="35449" y="10967"/>
                  <a:pt x="35511" y="10967"/>
                </a:cubicBezTo>
                <a:cubicBezTo>
                  <a:pt x="35604" y="10967"/>
                  <a:pt x="35694" y="11006"/>
                  <a:pt x="35717" y="11130"/>
                </a:cubicBezTo>
                <a:cubicBezTo>
                  <a:pt x="35741" y="11256"/>
                  <a:pt x="35802" y="11475"/>
                  <a:pt x="35657" y="11475"/>
                </a:cubicBezTo>
                <a:cubicBezTo>
                  <a:pt x="35611" y="11475"/>
                  <a:pt x="35543" y="11452"/>
                  <a:pt x="35447" y="11398"/>
                </a:cubicBezTo>
                <a:cubicBezTo>
                  <a:pt x="35424" y="11689"/>
                  <a:pt x="35339" y="11952"/>
                  <a:pt x="35241" y="12234"/>
                </a:cubicBezTo>
                <a:cubicBezTo>
                  <a:pt x="35047" y="12786"/>
                  <a:pt x="34636" y="12929"/>
                  <a:pt x="34207" y="13081"/>
                </a:cubicBezTo>
                <a:cubicBezTo>
                  <a:pt x="34082" y="13125"/>
                  <a:pt x="33989" y="13187"/>
                  <a:pt x="33959" y="13265"/>
                </a:cubicBezTo>
                <a:cubicBezTo>
                  <a:pt x="33875" y="13482"/>
                  <a:pt x="34106" y="13364"/>
                  <a:pt x="34173" y="13431"/>
                </a:cubicBezTo>
                <a:cubicBezTo>
                  <a:pt x="34276" y="13536"/>
                  <a:pt x="34178" y="13589"/>
                  <a:pt x="34117" y="13630"/>
                </a:cubicBezTo>
                <a:cubicBezTo>
                  <a:pt x="32988" y="14398"/>
                  <a:pt x="32604" y="15833"/>
                  <a:pt x="31465" y="16591"/>
                </a:cubicBezTo>
                <a:cubicBezTo>
                  <a:pt x="31272" y="16894"/>
                  <a:pt x="31020" y="17139"/>
                  <a:pt x="30721" y="17336"/>
                </a:cubicBezTo>
                <a:cubicBezTo>
                  <a:pt x="30883" y="17965"/>
                  <a:pt x="30174" y="17816"/>
                  <a:pt x="30000" y="18144"/>
                </a:cubicBezTo>
                <a:cubicBezTo>
                  <a:pt x="29979" y="18241"/>
                  <a:pt x="29958" y="18336"/>
                  <a:pt x="29936" y="18433"/>
                </a:cubicBezTo>
                <a:cubicBezTo>
                  <a:pt x="29700" y="18935"/>
                  <a:pt x="29591" y="19522"/>
                  <a:pt x="29018" y="19799"/>
                </a:cubicBezTo>
                <a:cubicBezTo>
                  <a:pt x="29097" y="20023"/>
                  <a:pt x="28877" y="20125"/>
                  <a:pt x="28820" y="20294"/>
                </a:cubicBezTo>
                <a:cubicBezTo>
                  <a:pt x="28550" y="21221"/>
                  <a:pt x="27961" y="21807"/>
                  <a:pt x="26998" y="21991"/>
                </a:cubicBezTo>
                <a:cubicBezTo>
                  <a:pt x="26938" y="22089"/>
                  <a:pt x="26805" y="22247"/>
                  <a:pt x="26829" y="22277"/>
                </a:cubicBezTo>
                <a:cubicBezTo>
                  <a:pt x="27321" y="22882"/>
                  <a:pt x="26786" y="23009"/>
                  <a:pt x="26408" y="23211"/>
                </a:cubicBezTo>
                <a:cubicBezTo>
                  <a:pt x="26267" y="24451"/>
                  <a:pt x="25811" y="24980"/>
                  <a:pt x="24608" y="25296"/>
                </a:cubicBezTo>
                <a:cubicBezTo>
                  <a:pt x="24565" y="25311"/>
                  <a:pt x="24527" y="25319"/>
                  <a:pt x="24493" y="25319"/>
                </a:cubicBezTo>
                <a:cubicBezTo>
                  <a:pt x="24467" y="25319"/>
                  <a:pt x="24444" y="25314"/>
                  <a:pt x="24424" y="25305"/>
                </a:cubicBezTo>
                <a:lnTo>
                  <a:pt x="24424" y="25305"/>
                </a:lnTo>
                <a:cubicBezTo>
                  <a:pt x="24427" y="25362"/>
                  <a:pt x="24402" y="25421"/>
                  <a:pt x="24346" y="25482"/>
                </a:cubicBezTo>
                <a:cubicBezTo>
                  <a:pt x="24490" y="25765"/>
                  <a:pt x="25027" y="26077"/>
                  <a:pt x="24273" y="26305"/>
                </a:cubicBezTo>
                <a:cubicBezTo>
                  <a:pt x="24208" y="26325"/>
                  <a:pt x="23993" y="26586"/>
                  <a:pt x="24114" y="26817"/>
                </a:cubicBezTo>
                <a:cubicBezTo>
                  <a:pt x="24223" y="27025"/>
                  <a:pt x="24251" y="27133"/>
                  <a:pt x="24166" y="27133"/>
                </a:cubicBezTo>
                <a:cubicBezTo>
                  <a:pt x="24116" y="27133"/>
                  <a:pt x="24027" y="27096"/>
                  <a:pt x="23894" y="27021"/>
                </a:cubicBezTo>
                <a:cubicBezTo>
                  <a:pt x="23861" y="27002"/>
                  <a:pt x="23827" y="26993"/>
                  <a:pt x="23795" y="26993"/>
                </a:cubicBezTo>
                <a:cubicBezTo>
                  <a:pt x="23676" y="26993"/>
                  <a:pt x="23588" y="27114"/>
                  <a:pt x="23672" y="27251"/>
                </a:cubicBezTo>
                <a:cubicBezTo>
                  <a:pt x="23793" y="27453"/>
                  <a:pt x="23771" y="27597"/>
                  <a:pt x="23596" y="27682"/>
                </a:cubicBezTo>
                <a:cubicBezTo>
                  <a:pt x="22944" y="27999"/>
                  <a:pt x="22671" y="28621"/>
                  <a:pt x="22336" y="29197"/>
                </a:cubicBezTo>
                <a:lnTo>
                  <a:pt x="21985" y="29608"/>
                </a:lnTo>
                <a:cubicBezTo>
                  <a:pt x="21820" y="30188"/>
                  <a:pt x="21287" y="30523"/>
                  <a:pt x="20889" y="30831"/>
                </a:cubicBezTo>
                <a:cubicBezTo>
                  <a:pt x="20503" y="31127"/>
                  <a:pt x="20724" y="31878"/>
                  <a:pt x="20087" y="31878"/>
                </a:cubicBezTo>
                <a:cubicBezTo>
                  <a:pt x="20062" y="31878"/>
                  <a:pt x="20035" y="31877"/>
                  <a:pt x="20007" y="31874"/>
                </a:cubicBezTo>
                <a:cubicBezTo>
                  <a:pt x="19964" y="32066"/>
                  <a:pt x="19876" y="32119"/>
                  <a:pt x="19772" y="32119"/>
                </a:cubicBezTo>
                <a:cubicBezTo>
                  <a:pt x="19674" y="32119"/>
                  <a:pt x="19562" y="32073"/>
                  <a:pt x="19457" y="32049"/>
                </a:cubicBezTo>
                <a:lnTo>
                  <a:pt x="19457" y="32049"/>
                </a:lnTo>
                <a:cubicBezTo>
                  <a:pt x="19919" y="32261"/>
                  <a:pt x="19346" y="32686"/>
                  <a:pt x="19640" y="32932"/>
                </a:cubicBezTo>
                <a:cubicBezTo>
                  <a:pt x="19553" y="33006"/>
                  <a:pt x="19460" y="33029"/>
                  <a:pt x="19365" y="33029"/>
                </a:cubicBezTo>
                <a:cubicBezTo>
                  <a:pt x="19208" y="33029"/>
                  <a:pt x="19044" y="32966"/>
                  <a:pt x="18887" y="32966"/>
                </a:cubicBezTo>
                <a:cubicBezTo>
                  <a:pt x="18804" y="32966"/>
                  <a:pt x="18722" y="32984"/>
                  <a:pt x="18645" y="33038"/>
                </a:cubicBezTo>
                <a:cubicBezTo>
                  <a:pt x="18569" y="33194"/>
                  <a:pt x="18493" y="33351"/>
                  <a:pt x="18417" y="33508"/>
                </a:cubicBezTo>
                <a:cubicBezTo>
                  <a:pt x="18446" y="33561"/>
                  <a:pt x="18507" y="33652"/>
                  <a:pt x="18497" y="33661"/>
                </a:cubicBezTo>
                <a:cubicBezTo>
                  <a:pt x="17845" y="34227"/>
                  <a:pt x="17483" y="35113"/>
                  <a:pt x="16576" y="35393"/>
                </a:cubicBezTo>
                <a:cubicBezTo>
                  <a:pt x="16775" y="36054"/>
                  <a:pt x="16268" y="36246"/>
                  <a:pt x="15845" y="36493"/>
                </a:cubicBezTo>
                <a:cubicBezTo>
                  <a:pt x="16658" y="37199"/>
                  <a:pt x="15687" y="37249"/>
                  <a:pt x="15449" y="37567"/>
                </a:cubicBezTo>
                <a:cubicBezTo>
                  <a:pt x="15337" y="37611"/>
                  <a:pt x="15225" y="37654"/>
                  <a:pt x="15112" y="37698"/>
                </a:cubicBezTo>
                <a:cubicBezTo>
                  <a:pt x="15256" y="37846"/>
                  <a:pt x="16061" y="37637"/>
                  <a:pt x="15316" y="38251"/>
                </a:cubicBezTo>
                <a:cubicBezTo>
                  <a:pt x="14489" y="38932"/>
                  <a:pt x="13504" y="39706"/>
                  <a:pt x="13182" y="40643"/>
                </a:cubicBezTo>
                <a:cubicBezTo>
                  <a:pt x="12757" y="41880"/>
                  <a:pt x="11489" y="42408"/>
                  <a:pt x="11183" y="43628"/>
                </a:cubicBezTo>
                <a:cubicBezTo>
                  <a:pt x="11123" y="43867"/>
                  <a:pt x="11010" y="43947"/>
                  <a:pt x="10874" y="43947"/>
                </a:cubicBezTo>
                <a:cubicBezTo>
                  <a:pt x="10790" y="43947"/>
                  <a:pt x="10696" y="43916"/>
                  <a:pt x="10601" y="43872"/>
                </a:cubicBezTo>
                <a:lnTo>
                  <a:pt x="10601" y="43872"/>
                </a:lnTo>
                <a:cubicBezTo>
                  <a:pt x="10827" y="44094"/>
                  <a:pt x="10437" y="44274"/>
                  <a:pt x="10445" y="44481"/>
                </a:cubicBezTo>
                <a:cubicBezTo>
                  <a:pt x="10544" y="44544"/>
                  <a:pt x="10665" y="44588"/>
                  <a:pt x="10736" y="44673"/>
                </a:cubicBezTo>
                <a:cubicBezTo>
                  <a:pt x="10782" y="44729"/>
                  <a:pt x="10763" y="44850"/>
                  <a:pt x="10628" y="44853"/>
                </a:cubicBezTo>
                <a:cubicBezTo>
                  <a:pt x="10269" y="44861"/>
                  <a:pt x="9947" y="45099"/>
                  <a:pt x="9587" y="45099"/>
                </a:cubicBezTo>
                <a:cubicBezTo>
                  <a:pt x="9503" y="45099"/>
                  <a:pt x="9418" y="45086"/>
                  <a:pt x="9330" y="45055"/>
                </a:cubicBezTo>
                <a:lnTo>
                  <a:pt x="9330" y="45055"/>
                </a:lnTo>
                <a:cubicBezTo>
                  <a:pt x="9336" y="45363"/>
                  <a:pt x="9661" y="45346"/>
                  <a:pt x="9802" y="45518"/>
                </a:cubicBezTo>
                <a:cubicBezTo>
                  <a:pt x="9134" y="45531"/>
                  <a:pt x="9727" y="46528"/>
                  <a:pt x="8984" y="46543"/>
                </a:cubicBezTo>
                <a:cubicBezTo>
                  <a:pt x="8632" y="46551"/>
                  <a:pt x="8235" y="46733"/>
                  <a:pt x="8492" y="47259"/>
                </a:cubicBezTo>
                <a:cubicBezTo>
                  <a:pt x="8663" y="47738"/>
                  <a:pt x="8135" y="47876"/>
                  <a:pt x="8026" y="48219"/>
                </a:cubicBezTo>
                <a:cubicBezTo>
                  <a:pt x="7995" y="48514"/>
                  <a:pt x="8046" y="48854"/>
                  <a:pt x="7633" y="48944"/>
                </a:cubicBezTo>
                <a:cubicBezTo>
                  <a:pt x="7549" y="49031"/>
                  <a:pt x="7468" y="49123"/>
                  <a:pt x="7346" y="49123"/>
                </a:cubicBezTo>
                <a:cubicBezTo>
                  <a:pt x="7320" y="49123"/>
                  <a:pt x="7291" y="49119"/>
                  <a:pt x="7261" y="49109"/>
                </a:cubicBezTo>
                <a:cubicBezTo>
                  <a:pt x="7050" y="49912"/>
                  <a:pt x="6332" y="50305"/>
                  <a:pt x="5832" y="50872"/>
                </a:cubicBezTo>
                <a:cubicBezTo>
                  <a:pt x="5620" y="51310"/>
                  <a:pt x="6152" y="51555"/>
                  <a:pt x="6112" y="51947"/>
                </a:cubicBezTo>
                <a:lnTo>
                  <a:pt x="6136" y="51966"/>
                </a:lnTo>
                <a:cubicBezTo>
                  <a:pt x="6163" y="51958"/>
                  <a:pt x="6186" y="51954"/>
                  <a:pt x="6207" y="51954"/>
                </a:cubicBezTo>
                <a:cubicBezTo>
                  <a:pt x="6290" y="51954"/>
                  <a:pt x="6320" y="52018"/>
                  <a:pt x="6319" y="52120"/>
                </a:cubicBezTo>
                <a:cubicBezTo>
                  <a:pt x="6725" y="52159"/>
                  <a:pt x="7018" y="52401"/>
                  <a:pt x="7225" y="52715"/>
                </a:cubicBezTo>
                <a:cubicBezTo>
                  <a:pt x="7522" y="53168"/>
                  <a:pt x="8033" y="53219"/>
                  <a:pt x="8460" y="53394"/>
                </a:cubicBezTo>
                <a:cubicBezTo>
                  <a:pt x="8503" y="53412"/>
                  <a:pt x="8542" y="53420"/>
                  <a:pt x="8576" y="53420"/>
                </a:cubicBezTo>
                <a:cubicBezTo>
                  <a:pt x="8799" y="53420"/>
                  <a:pt x="8855" y="53085"/>
                  <a:pt x="8980" y="52913"/>
                </a:cubicBezTo>
                <a:cubicBezTo>
                  <a:pt x="8346" y="52454"/>
                  <a:pt x="9092" y="52376"/>
                  <a:pt x="9206" y="52344"/>
                </a:cubicBezTo>
                <a:cubicBezTo>
                  <a:pt x="9833" y="52172"/>
                  <a:pt x="9589" y="51426"/>
                  <a:pt x="10044" y="51168"/>
                </a:cubicBezTo>
                <a:cubicBezTo>
                  <a:pt x="10045" y="51111"/>
                  <a:pt x="10058" y="51056"/>
                  <a:pt x="10084" y="51003"/>
                </a:cubicBezTo>
                <a:cubicBezTo>
                  <a:pt x="10094" y="50955"/>
                  <a:pt x="10104" y="50906"/>
                  <a:pt x="10114" y="50857"/>
                </a:cubicBezTo>
                <a:cubicBezTo>
                  <a:pt x="10162" y="50904"/>
                  <a:pt x="10210" y="50949"/>
                  <a:pt x="10259" y="50996"/>
                </a:cubicBezTo>
                <a:lnTo>
                  <a:pt x="10333" y="51003"/>
                </a:lnTo>
                <a:lnTo>
                  <a:pt x="10405" y="50996"/>
                </a:lnTo>
                <a:cubicBezTo>
                  <a:pt x="10361" y="50057"/>
                  <a:pt x="10859" y="49558"/>
                  <a:pt x="11728" y="49358"/>
                </a:cubicBezTo>
                <a:cubicBezTo>
                  <a:pt x="11846" y="49345"/>
                  <a:pt x="11962" y="49334"/>
                  <a:pt x="12079" y="49321"/>
                </a:cubicBezTo>
                <a:cubicBezTo>
                  <a:pt x="12061" y="48939"/>
                  <a:pt x="12237" y="48749"/>
                  <a:pt x="12599" y="48749"/>
                </a:cubicBezTo>
                <a:cubicBezTo>
                  <a:pt x="12616" y="48749"/>
                  <a:pt x="12633" y="48750"/>
                  <a:pt x="12651" y="48751"/>
                </a:cubicBezTo>
                <a:cubicBezTo>
                  <a:pt x="13087" y="48603"/>
                  <a:pt x="12965" y="47859"/>
                  <a:pt x="13539" y="47859"/>
                </a:cubicBezTo>
                <a:cubicBezTo>
                  <a:pt x="13559" y="47859"/>
                  <a:pt x="13578" y="47860"/>
                  <a:pt x="13599" y="47862"/>
                </a:cubicBezTo>
                <a:cubicBezTo>
                  <a:pt x="13387" y="47365"/>
                  <a:pt x="13905" y="47223"/>
                  <a:pt x="14075" y="46919"/>
                </a:cubicBezTo>
                <a:cubicBezTo>
                  <a:pt x="14445" y="46260"/>
                  <a:pt x="15404" y="45731"/>
                  <a:pt x="16165" y="45700"/>
                </a:cubicBezTo>
                <a:cubicBezTo>
                  <a:pt x="15761" y="44847"/>
                  <a:pt x="16176" y="44466"/>
                  <a:pt x="16971" y="44304"/>
                </a:cubicBezTo>
                <a:cubicBezTo>
                  <a:pt x="16955" y="43928"/>
                  <a:pt x="17349" y="43876"/>
                  <a:pt x="17498" y="43631"/>
                </a:cubicBezTo>
                <a:cubicBezTo>
                  <a:pt x="17562" y="43628"/>
                  <a:pt x="17626" y="43627"/>
                  <a:pt x="17692" y="43624"/>
                </a:cubicBezTo>
                <a:cubicBezTo>
                  <a:pt x="18242" y="43278"/>
                  <a:pt x="18384" y="42465"/>
                  <a:pt x="19140" y="42353"/>
                </a:cubicBezTo>
                <a:cubicBezTo>
                  <a:pt x="18989" y="42263"/>
                  <a:pt x="18820" y="42169"/>
                  <a:pt x="18849" y="41967"/>
                </a:cubicBezTo>
                <a:cubicBezTo>
                  <a:pt x="18857" y="41922"/>
                  <a:pt x="19046" y="41905"/>
                  <a:pt x="19151" y="41875"/>
                </a:cubicBezTo>
                <a:cubicBezTo>
                  <a:pt x="19350" y="41363"/>
                  <a:pt x="20047" y="41604"/>
                  <a:pt x="20272" y="41132"/>
                </a:cubicBezTo>
                <a:cubicBezTo>
                  <a:pt x="20427" y="40798"/>
                  <a:pt x="20603" y="40485"/>
                  <a:pt x="21004" y="40394"/>
                </a:cubicBezTo>
                <a:cubicBezTo>
                  <a:pt x="20915" y="39840"/>
                  <a:pt x="21175" y="39654"/>
                  <a:pt x="21610" y="39654"/>
                </a:cubicBezTo>
                <a:cubicBezTo>
                  <a:pt x="21664" y="39654"/>
                  <a:pt x="21720" y="39657"/>
                  <a:pt x="21779" y="39662"/>
                </a:cubicBezTo>
                <a:lnTo>
                  <a:pt x="21815" y="39612"/>
                </a:lnTo>
                <a:lnTo>
                  <a:pt x="21874" y="39621"/>
                </a:lnTo>
                <a:cubicBezTo>
                  <a:pt x="21834" y="39157"/>
                  <a:pt x="22010" y="38904"/>
                  <a:pt x="22447" y="38904"/>
                </a:cubicBezTo>
                <a:cubicBezTo>
                  <a:pt x="22484" y="38904"/>
                  <a:pt x="22523" y="38906"/>
                  <a:pt x="22564" y="38910"/>
                </a:cubicBezTo>
                <a:cubicBezTo>
                  <a:pt x="22622" y="38873"/>
                  <a:pt x="22679" y="38836"/>
                  <a:pt x="22738" y="38799"/>
                </a:cubicBezTo>
                <a:cubicBezTo>
                  <a:pt x="23031" y="38710"/>
                  <a:pt x="22714" y="38138"/>
                  <a:pt x="23120" y="38138"/>
                </a:cubicBezTo>
                <a:cubicBezTo>
                  <a:pt x="23157" y="38138"/>
                  <a:pt x="23199" y="38143"/>
                  <a:pt x="23248" y="38153"/>
                </a:cubicBezTo>
                <a:cubicBezTo>
                  <a:pt x="23292" y="37977"/>
                  <a:pt x="23363" y="37822"/>
                  <a:pt x="23558" y="37765"/>
                </a:cubicBezTo>
                <a:cubicBezTo>
                  <a:pt x="23823" y="37338"/>
                  <a:pt x="23986" y="36771"/>
                  <a:pt x="24562" y="36771"/>
                </a:cubicBezTo>
                <a:cubicBezTo>
                  <a:pt x="24652" y="36771"/>
                  <a:pt x="24752" y="36784"/>
                  <a:pt x="24864" y="36815"/>
                </a:cubicBezTo>
                <a:cubicBezTo>
                  <a:pt x="25135" y="36449"/>
                  <a:pt x="25407" y="36085"/>
                  <a:pt x="25678" y="35720"/>
                </a:cubicBezTo>
                <a:cubicBezTo>
                  <a:pt x="26367" y="35049"/>
                  <a:pt x="26628" y="34012"/>
                  <a:pt x="27549" y="33540"/>
                </a:cubicBezTo>
                <a:cubicBezTo>
                  <a:pt x="27775" y="33487"/>
                  <a:pt x="27719" y="33284"/>
                  <a:pt x="27766" y="33136"/>
                </a:cubicBezTo>
                <a:cubicBezTo>
                  <a:pt x="27776" y="33087"/>
                  <a:pt x="27786" y="33039"/>
                  <a:pt x="27796" y="32989"/>
                </a:cubicBezTo>
                <a:cubicBezTo>
                  <a:pt x="27844" y="33036"/>
                  <a:pt x="27893" y="33082"/>
                  <a:pt x="27941" y="33129"/>
                </a:cubicBezTo>
                <a:cubicBezTo>
                  <a:pt x="27980" y="33149"/>
                  <a:pt x="28014" y="33158"/>
                  <a:pt x="28042" y="33158"/>
                </a:cubicBezTo>
                <a:cubicBezTo>
                  <a:pt x="28267" y="33158"/>
                  <a:pt x="28199" y="32606"/>
                  <a:pt x="28423" y="32606"/>
                </a:cubicBezTo>
                <a:cubicBezTo>
                  <a:pt x="28482" y="32606"/>
                  <a:pt x="28562" y="32645"/>
                  <a:pt x="28673" y="32743"/>
                </a:cubicBezTo>
                <a:cubicBezTo>
                  <a:pt x="28919" y="32540"/>
                  <a:pt x="29458" y="32635"/>
                  <a:pt x="29355" y="32075"/>
                </a:cubicBezTo>
                <a:cubicBezTo>
                  <a:pt x="29323" y="32015"/>
                  <a:pt x="29293" y="31954"/>
                  <a:pt x="29264" y="31893"/>
                </a:cubicBezTo>
                <a:cubicBezTo>
                  <a:pt x="29338" y="31884"/>
                  <a:pt x="29411" y="31876"/>
                  <a:pt x="29485" y="31867"/>
                </a:cubicBezTo>
                <a:cubicBezTo>
                  <a:pt x="29485" y="31867"/>
                  <a:pt x="29544" y="31860"/>
                  <a:pt x="29542" y="31860"/>
                </a:cubicBezTo>
                <a:cubicBezTo>
                  <a:pt x="29600" y="31681"/>
                  <a:pt x="29723" y="31646"/>
                  <a:pt x="29861" y="31646"/>
                </a:cubicBezTo>
                <a:cubicBezTo>
                  <a:pt x="29908" y="31646"/>
                  <a:pt x="29956" y="31650"/>
                  <a:pt x="30004" y="31654"/>
                </a:cubicBezTo>
                <a:cubicBezTo>
                  <a:pt x="29986" y="31555"/>
                  <a:pt x="29998" y="31492"/>
                  <a:pt x="30060" y="31492"/>
                </a:cubicBezTo>
                <a:cubicBezTo>
                  <a:pt x="30086" y="31492"/>
                  <a:pt x="30120" y="31502"/>
                  <a:pt x="30164" y="31525"/>
                </a:cubicBezTo>
                <a:cubicBezTo>
                  <a:pt x="30320" y="31378"/>
                  <a:pt x="29967" y="30916"/>
                  <a:pt x="30360" y="30916"/>
                </a:cubicBezTo>
                <a:cubicBezTo>
                  <a:pt x="30405" y="30916"/>
                  <a:pt x="30461" y="30922"/>
                  <a:pt x="30529" y="30936"/>
                </a:cubicBezTo>
                <a:cubicBezTo>
                  <a:pt x="30593" y="30626"/>
                  <a:pt x="30778" y="30422"/>
                  <a:pt x="31075" y="30320"/>
                </a:cubicBezTo>
                <a:cubicBezTo>
                  <a:pt x="31192" y="30178"/>
                  <a:pt x="31309" y="30034"/>
                  <a:pt x="31427" y="29891"/>
                </a:cubicBezTo>
                <a:cubicBezTo>
                  <a:pt x="31848" y="29684"/>
                  <a:pt x="32150" y="29343"/>
                  <a:pt x="32735" y="29330"/>
                </a:cubicBezTo>
                <a:cubicBezTo>
                  <a:pt x="33260" y="29319"/>
                  <a:pt x="33088" y="28433"/>
                  <a:pt x="33499" y="28093"/>
                </a:cubicBezTo>
                <a:cubicBezTo>
                  <a:pt x="33561" y="28041"/>
                  <a:pt x="33499" y="27802"/>
                  <a:pt x="33580" y="27802"/>
                </a:cubicBezTo>
                <a:cubicBezTo>
                  <a:pt x="33600" y="27802"/>
                  <a:pt x="33631" y="27818"/>
                  <a:pt x="33675" y="27857"/>
                </a:cubicBezTo>
                <a:cubicBezTo>
                  <a:pt x="33821" y="27987"/>
                  <a:pt x="33937" y="28038"/>
                  <a:pt x="34028" y="28038"/>
                </a:cubicBezTo>
                <a:cubicBezTo>
                  <a:pt x="34236" y="28038"/>
                  <a:pt x="34316" y="27776"/>
                  <a:pt x="34338" y="27588"/>
                </a:cubicBezTo>
                <a:cubicBezTo>
                  <a:pt x="34363" y="27373"/>
                  <a:pt x="34449" y="27325"/>
                  <a:pt x="34549" y="27325"/>
                </a:cubicBezTo>
                <a:cubicBezTo>
                  <a:pt x="34627" y="27325"/>
                  <a:pt x="34715" y="27354"/>
                  <a:pt x="34790" y="27354"/>
                </a:cubicBezTo>
                <a:cubicBezTo>
                  <a:pt x="34833" y="27354"/>
                  <a:pt x="34873" y="27344"/>
                  <a:pt x="34904" y="27312"/>
                </a:cubicBezTo>
                <a:lnTo>
                  <a:pt x="34904" y="27312"/>
                </a:lnTo>
                <a:lnTo>
                  <a:pt x="34874" y="27324"/>
                </a:lnTo>
                <a:cubicBezTo>
                  <a:pt x="34588" y="26688"/>
                  <a:pt x="35320" y="26670"/>
                  <a:pt x="35490" y="26310"/>
                </a:cubicBezTo>
                <a:cubicBezTo>
                  <a:pt x="35546" y="26337"/>
                  <a:pt x="35589" y="26349"/>
                  <a:pt x="35623" y="26349"/>
                </a:cubicBezTo>
                <a:cubicBezTo>
                  <a:pt x="35842" y="26349"/>
                  <a:pt x="35648" y="25847"/>
                  <a:pt x="35865" y="25847"/>
                </a:cubicBezTo>
                <a:cubicBezTo>
                  <a:pt x="35899" y="25847"/>
                  <a:pt x="35943" y="25859"/>
                  <a:pt x="36000" y="25887"/>
                </a:cubicBezTo>
                <a:cubicBezTo>
                  <a:pt x="36170" y="25971"/>
                  <a:pt x="36337" y="26082"/>
                  <a:pt x="36512" y="26082"/>
                </a:cubicBezTo>
                <a:cubicBezTo>
                  <a:pt x="36612" y="26082"/>
                  <a:pt x="36714" y="26046"/>
                  <a:pt x="36821" y="25950"/>
                </a:cubicBezTo>
                <a:cubicBezTo>
                  <a:pt x="36821" y="25950"/>
                  <a:pt x="36821" y="25877"/>
                  <a:pt x="36821" y="25877"/>
                </a:cubicBezTo>
                <a:cubicBezTo>
                  <a:pt x="36757" y="25648"/>
                  <a:pt x="36902" y="25535"/>
                  <a:pt x="37065" y="25431"/>
                </a:cubicBezTo>
                <a:cubicBezTo>
                  <a:pt x="37075" y="25380"/>
                  <a:pt x="37105" y="25351"/>
                  <a:pt x="37156" y="25343"/>
                </a:cubicBezTo>
                <a:cubicBezTo>
                  <a:pt x="37614" y="24987"/>
                  <a:pt x="38072" y="24632"/>
                  <a:pt x="38531" y="24276"/>
                </a:cubicBezTo>
                <a:cubicBezTo>
                  <a:pt x="38735" y="23950"/>
                  <a:pt x="39191" y="24142"/>
                  <a:pt x="39407" y="23845"/>
                </a:cubicBezTo>
                <a:cubicBezTo>
                  <a:pt x="39811" y="23716"/>
                  <a:pt x="39968" y="23293"/>
                  <a:pt x="40237" y="23032"/>
                </a:cubicBezTo>
                <a:cubicBezTo>
                  <a:pt x="40794" y="22493"/>
                  <a:pt x="41398" y="22055"/>
                  <a:pt x="42094" y="21809"/>
                </a:cubicBezTo>
                <a:cubicBezTo>
                  <a:pt x="42523" y="21655"/>
                  <a:pt x="42310" y="21223"/>
                  <a:pt x="42698" y="21035"/>
                </a:cubicBezTo>
                <a:cubicBezTo>
                  <a:pt x="43570" y="20613"/>
                  <a:pt x="44309" y="19954"/>
                  <a:pt x="45170" y="19471"/>
                </a:cubicBezTo>
                <a:cubicBezTo>
                  <a:pt x="45746" y="19145"/>
                  <a:pt x="46482" y="19029"/>
                  <a:pt x="46943" y="18492"/>
                </a:cubicBezTo>
                <a:cubicBezTo>
                  <a:pt x="47003" y="18422"/>
                  <a:pt x="47064" y="18399"/>
                  <a:pt x="47123" y="18399"/>
                </a:cubicBezTo>
                <a:cubicBezTo>
                  <a:pt x="47203" y="18399"/>
                  <a:pt x="47278" y="18442"/>
                  <a:pt x="47340" y="18471"/>
                </a:cubicBezTo>
                <a:cubicBezTo>
                  <a:pt x="47562" y="18578"/>
                  <a:pt x="47505" y="18875"/>
                  <a:pt x="47403" y="18936"/>
                </a:cubicBezTo>
                <a:cubicBezTo>
                  <a:pt x="46376" y="19548"/>
                  <a:pt x="46216" y="20776"/>
                  <a:pt x="45474" y="21581"/>
                </a:cubicBezTo>
                <a:cubicBezTo>
                  <a:pt x="45459" y="21597"/>
                  <a:pt x="45433" y="21603"/>
                  <a:pt x="45400" y="21603"/>
                </a:cubicBezTo>
                <a:cubicBezTo>
                  <a:pt x="45341" y="21603"/>
                  <a:pt x="45264" y="21586"/>
                  <a:pt x="45204" y="21586"/>
                </a:cubicBezTo>
                <a:cubicBezTo>
                  <a:pt x="45215" y="21706"/>
                  <a:pt x="45227" y="21827"/>
                  <a:pt x="45238" y="21948"/>
                </a:cubicBezTo>
                <a:cubicBezTo>
                  <a:pt x="45284" y="22009"/>
                  <a:pt x="45328" y="22072"/>
                  <a:pt x="45373" y="22134"/>
                </a:cubicBezTo>
                <a:cubicBezTo>
                  <a:pt x="45326" y="22137"/>
                  <a:pt x="45278" y="22142"/>
                  <a:pt x="45231" y="22144"/>
                </a:cubicBezTo>
                <a:cubicBezTo>
                  <a:pt x="44847" y="22235"/>
                  <a:pt x="44621" y="22426"/>
                  <a:pt x="44662" y="22874"/>
                </a:cubicBezTo>
                <a:cubicBezTo>
                  <a:pt x="44683" y="23105"/>
                  <a:pt x="44791" y="23460"/>
                  <a:pt x="44400" y="23460"/>
                </a:cubicBezTo>
                <a:cubicBezTo>
                  <a:pt x="44366" y="23460"/>
                  <a:pt x="44329" y="23457"/>
                  <a:pt x="44287" y="23451"/>
                </a:cubicBezTo>
                <a:lnTo>
                  <a:pt x="44287" y="23451"/>
                </a:lnTo>
                <a:cubicBezTo>
                  <a:pt x="44413" y="24329"/>
                  <a:pt x="43810" y="24745"/>
                  <a:pt x="43224" y="25198"/>
                </a:cubicBezTo>
                <a:cubicBezTo>
                  <a:pt x="43011" y="25363"/>
                  <a:pt x="42739" y="25513"/>
                  <a:pt x="42795" y="25919"/>
                </a:cubicBezTo>
                <a:cubicBezTo>
                  <a:pt x="42889" y="26621"/>
                  <a:pt x="42270" y="26945"/>
                  <a:pt x="41889" y="27389"/>
                </a:cubicBezTo>
                <a:cubicBezTo>
                  <a:pt x="41843" y="27675"/>
                  <a:pt x="41474" y="27455"/>
                  <a:pt x="41403" y="27701"/>
                </a:cubicBezTo>
                <a:cubicBezTo>
                  <a:pt x="41666" y="27730"/>
                  <a:pt x="41727" y="27834"/>
                  <a:pt x="41506" y="28016"/>
                </a:cubicBezTo>
                <a:cubicBezTo>
                  <a:pt x="41255" y="28224"/>
                  <a:pt x="41179" y="28624"/>
                  <a:pt x="40785" y="28676"/>
                </a:cubicBezTo>
                <a:cubicBezTo>
                  <a:pt x="40812" y="28907"/>
                  <a:pt x="40642" y="29050"/>
                  <a:pt x="40547" y="29226"/>
                </a:cubicBezTo>
                <a:cubicBezTo>
                  <a:pt x="40261" y="29744"/>
                  <a:pt x="39773" y="30034"/>
                  <a:pt x="39297" y="30336"/>
                </a:cubicBezTo>
                <a:cubicBezTo>
                  <a:pt x="39237" y="31126"/>
                  <a:pt x="39224" y="31936"/>
                  <a:pt x="38430" y="32421"/>
                </a:cubicBezTo>
                <a:cubicBezTo>
                  <a:pt x="37812" y="33491"/>
                  <a:pt x="37212" y="34582"/>
                  <a:pt x="35932" y="35017"/>
                </a:cubicBezTo>
                <a:cubicBezTo>
                  <a:pt x="35922" y="35066"/>
                  <a:pt x="35923" y="35114"/>
                  <a:pt x="35933" y="35162"/>
                </a:cubicBezTo>
                <a:cubicBezTo>
                  <a:pt x="36259" y="35245"/>
                  <a:pt x="36479" y="35437"/>
                  <a:pt x="36451" y="35789"/>
                </a:cubicBezTo>
                <a:cubicBezTo>
                  <a:pt x="36441" y="35905"/>
                  <a:pt x="36376" y="35928"/>
                  <a:pt x="36298" y="35928"/>
                </a:cubicBezTo>
                <a:cubicBezTo>
                  <a:pt x="36246" y="35928"/>
                  <a:pt x="36188" y="35918"/>
                  <a:pt x="36137" y="35918"/>
                </a:cubicBezTo>
                <a:cubicBezTo>
                  <a:pt x="36122" y="35918"/>
                  <a:pt x="36107" y="35919"/>
                  <a:pt x="36093" y="35922"/>
                </a:cubicBezTo>
                <a:cubicBezTo>
                  <a:pt x="36124" y="36441"/>
                  <a:pt x="35637" y="36321"/>
                  <a:pt x="35387" y="36493"/>
                </a:cubicBezTo>
                <a:cubicBezTo>
                  <a:pt x="35370" y="36553"/>
                  <a:pt x="35353" y="36614"/>
                  <a:pt x="35336" y="36675"/>
                </a:cubicBezTo>
                <a:cubicBezTo>
                  <a:pt x="35374" y="36808"/>
                  <a:pt x="35289" y="36848"/>
                  <a:pt x="35187" y="36877"/>
                </a:cubicBezTo>
                <a:cubicBezTo>
                  <a:pt x="35194" y="37576"/>
                  <a:pt x="34281" y="38870"/>
                  <a:pt x="33696" y="38930"/>
                </a:cubicBezTo>
                <a:cubicBezTo>
                  <a:pt x="33018" y="38998"/>
                  <a:pt x="32705" y="39767"/>
                  <a:pt x="32661" y="40023"/>
                </a:cubicBezTo>
                <a:cubicBezTo>
                  <a:pt x="32505" y="40940"/>
                  <a:pt x="31933" y="41639"/>
                  <a:pt x="31680" y="42469"/>
                </a:cubicBezTo>
                <a:cubicBezTo>
                  <a:pt x="31549" y="42897"/>
                  <a:pt x="31264" y="42690"/>
                  <a:pt x="31092" y="42833"/>
                </a:cubicBezTo>
                <a:cubicBezTo>
                  <a:pt x="31102" y="42985"/>
                  <a:pt x="31200" y="43180"/>
                  <a:pt x="30919" y="43193"/>
                </a:cubicBezTo>
                <a:lnTo>
                  <a:pt x="30495" y="44021"/>
                </a:lnTo>
                <a:cubicBezTo>
                  <a:pt x="30484" y="44160"/>
                  <a:pt x="30511" y="44402"/>
                  <a:pt x="30455" y="44423"/>
                </a:cubicBezTo>
                <a:cubicBezTo>
                  <a:pt x="29899" y="44632"/>
                  <a:pt x="29805" y="45171"/>
                  <a:pt x="29565" y="45605"/>
                </a:cubicBezTo>
                <a:cubicBezTo>
                  <a:pt x="29517" y="45956"/>
                  <a:pt x="29113" y="46041"/>
                  <a:pt x="29006" y="46350"/>
                </a:cubicBezTo>
                <a:cubicBezTo>
                  <a:pt x="28918" y="47021"/>
                  <a:pt x="28196" y="46744"/>
                  <a:pt x="27891" y="47094"/>
                </a:cubicBezTo>
                <a:cubicBezTo>
                  <a:pt x="27935" y="47646"/>
                  <a:pt x="27509" y="47907"/>
                  <a:pt x="27184" y="48231"/>
                </a:cubicBezTo>
                <a:cubicBezTo>
                  <a:pt x="27155" y="48394"/>
                  <a:pt x="27037" y="48428"/>
                  <a:pt x="26894" y="48428"/>
                </a:cubicBezTo>
                <a:cubicBezTo>
                  <a:pt x="26637" y="48954"/>
                  <a:pt x="26215" y="49297"/>
                  <a:pt x="25678" y="49511"/>
                </a:cubicBezTo>
                <a:cubicBezTo>
                  <a:pt x="25650" y="49716"/>
                  <a:pt x="25499" y="49810"/>
                  <a:pt x="25336" y="49893"/>
                </a:cubicBezTo>
                <a:cubicBezTo>
                  <a:pt x="25323" y="50567"/>
                  <a:pt x="25405" y="51170"/>
                  <a:pt x="24788" y="51782"/>
                </a:cubicBezTo>
                <a:cubicBezTo>
                  <a:pt x="24438" y="52131"/>
                  <a:pt x="25014" y="52950"/>
                  <a:pt x="25442" y="53389"/>
                </a:cubicBezTo>
                <a:cubicBezTo>
                  <a:pt x="25623" y="53576"/>
                  <a:pt x="25889" y="53655"/>
                  <a:pt x="25895" y="53973"/>
                </a:cubicBezTo>
                <a:lnTo>
                  <a:pt x="25967" y="53980"/>
                </a:lnTo>
                <a:lnTo>
                  <a:pt x="26040" y="53973"/>
                </a:lnTo>
                <a:cubicBezTo>
                  <a:pt x="26102" y="53821"/>
                  <a:pt x="26200" y="53788"/>
                  <a:pt x="26307" y="53788"/>
                </a:cubicBezTo>
                <a:cubicBezTo>
                  <a:pt x="26390" y="53788"/>
                  <a:pt x="26479" y="53808"/>
                  <a:pt x="26562" y="53808"/>
                </a:cubicBezTo>
                <a:cubicBezTo>
                  <a:pt x="26581" y="53808"/>
                  <a:pt x="26600" y="53807"/>
                  <a:pt x="26618" y="53805"/>
                </a:cubicBezTo>
                <a:cubicBezTo>
                  <a:pt x="26684" y="53739"/>
                  <a:pt x="26749" y="53674"/>
                  <a:pt x="26813" y="53608"/>
                </a:cubicBezTo>
                <a:cubicBezTo>
                  <a:pt x="27014" y="52964"/>
                  <a:pt x="27604" y="52762"/>
                  <a:pt x="28107" y="52459"/>
                </a:cubicBezTo>
                <a:cubicBezTo>
                  <a:pt x="28124" y="52438"/>
                  <a:pt x="28159" y="52412"/>
                  <a:pt x="28156" y="52394"/>
                </a:cubicBezTo>
                <a:cubicBezTo>
                  <a:pt x="28150" y="52350"/>
                  <a:pt x="28124" y="52309"/>
                  <a:pt x="28107" y="52267"/>
                </a:cubicBezTo>
                <a:cubicBezTo>
                  <a:pt x="28051" y="52256"/>
                  <a:pt x="27992" y="52245"/>
                  <a:pt x="27935" y="52235"/>
                </a:cubicBezTo>
                <a:cubicBezTo>
                  <a:pt x="27996" y="52211"/>
                  <a:pt x="28058" y="52186"/>
                  <a:pt x="28120" y="52164"/>
                </a:cubicBezTo>
                <a:cubicBezTo>
                  <a:pt x="28122" y="51798"/>
                  <a:pt x="28544" y="51952"/>
                  <a:pt x="28659" y="51727"/>
                </a:cubicBezTo>
                <a:cubicBezTo>
                  <a:pt x="29202" y="50885"/>
                  <a:pt x="29874" y="50140"/>
                  <a:pt x="30599" y="49470"/>
                </a:cubicBezTo>
                <a:cubicBezTo>
                  <a:pt x="31493" y="48644"/>
                  <a:pt x="32250" y="47627"/>
                  <a:pt x="33464" y="47188"/>
                </a:cubicBezTo>
                <a:cubicBezTo>
                  <a:pt x="33560" y="47154"/>
                  <a:pt x="33528" y="46838"/>
                  <a:pt x="33702" y="46721"/>
                </a:cubicBezTo>
                <a:cubicBezTo>
                  <a:pt x="33615" y="46255"/>
                  <a:pt x="34045" y="46336"/>
                  <a:pt x="34262" y="46192"/>
                </a:cubicBezTo>
                <a:cubicBezTo>
                  <a:pt x="34228" y="45766"/>
                  <a:pt x="34761" y="45761"/>
                  <a:pt x="34840" y="45419"/>
                </a:cubicBezTo>
                <a:lnTo>
                  <a:pt x="35333" y="44766"/>
                </a:lnTo>
                <a:cubicBezTo>
                  <a:pt x="35883" y="44629"/>
                  <a:pt x="35810" y="43757"/>
                  <a:pt x="36518" y="43757"/>
                </a:cubicBezTo>
                <a:cubicBezTo>
                  <a:pt x="36531" y="43757"/>
                  <a:pt x="36545" y="43757"/>
                  <a:pt x="36559" y="43758"/>
                </a:cubicBezTo>
                <a:cubicBezTo>
                  <a:pt x="36806" y="43769"/>
                  <a:pt x="37008" y="43820"/>
                  <a:pt x="37220" y="43908"/>
                </a:cubicBezTo>
                <a:cubicBezTo>
                  <a:pt x="37279" y="43851"/>
                  <a:pt x="37337" y="43795"/>
                  <a:pt x="37395" y="43738"/>
                </a:cubicBezTo>
                <a:cubicBezTo>
                  <a:pt x="37074" y="43502"/>
                  <a:pt x="37088" y="42987"/>
                  <a:pt x="37279" y="42943"/>
                </a:cubicBezTo>
                <a:cubicBezTo>
                  <a:pt x="37916" y="42793"/>
                  <a:pt x="38174" y="42155"/>
                  <a:pt x="38746" y="41970"/>
                </a:cubicBezTo>
                <a:lnTo>
                  <a:pt x="38776" y="42030"/>
                </a:lnTo>
                <a:cubicBezTo>
                  <a:pt x="38833" y="41363"/>
                  <a:pt x="39423" y="41469"/>
                  <a:pt x="39826" y="41303"/>
                </a:cubicBezTo>
                <a:cubicBezTo>
                  <a:pt x="40009" y="40669"/>
                  <a:pt x="40565" y="40470"/>
                  <a:pt x="41081" y="40225"/>
                </a:cubicBezTo>
                <a:cubicBezTo>
                  <a:pt x="41374" y="39908"/>
                  <a:pt x="41889" y="39756"/>
                  <a:pt x="42070" y="39460"/>
                </a:cubicBezTo>
                <a:cubicBezTo>
                  <a:pt x="42409" y="38905"/>
                  <a:pt x="43064" y="38846"/>
                  <a:pt x="43448" y="38314"/>
                </a:cubicBezTo>
                <a:cubicBezTo>
                  <a:pt x="43738" y="37913"/>
                  <a:pt x="44170" y="37317"/>
                  <a:pt x="44900" y="37251"/>
                </a:cubicBezTo>
                <a:cubicBezTo>
                  <a:pt x="44944" y="37247"/>
                  <a:pt x="44985" y="37245"/>
                  <a:pt x="45021" y="37245"/>
                </a:cubicBezTo>
                <a:cubicBezTo>
                  <a:pt x="45275" y="37245"/>
                  <a:pt x="45325" y="37344"/>
                  <a:pt x="45170" y="37520"/>
                </a:cubicBezTo>
                <a:cubicBezTo>
                  <a:pt x="44526" y="38254"/>
                  <a:pt x="44274" y="39244"/>
                  <a:pt x="43559" y="39918"/>
                </a:cubicBezTo>
                <a:cubicBezTo>
                  <a:pt x="43217" y="40241"/>
                  <a:pt x="43059" y="40676"/>
                  <a:pt x="42917" y="41077"/>
                </a:cubicBezTo>
                <a:cubicBezTo>
                  <a:pt x="42731" y="41597"/>
                  <a:pt x="42421" y="41771"/>
                  <a:pt x="41929" y="41771"/>
                </a:cubicBezTo>
                <a:lnTo>
                  <a:pt x="41940" y="41772"/>
                </a:lnTo>
                <a:cubicBezTo>
                  <a:pt x="41999" y="41882"/>
                  <a:pt x="41932" y="41964"/>
                  <a:pt x="41740" y="42018"/>
                </a:cubicBezTo>
                <a:cubicBezTo>
                  <a:pt x="41989" y="42311"/>
                  <a:pt x="41919" y="42517"/>
                  <a:pt x="41529" y="42636"/>
                </a:cubicBezTo>
                <a:cubicBezTo>
                  <a:pt x="41046" y="43146"/>
                  <a:pt x="41253" y="43920"/>
                  <a:pt x="40837" y="44457"/>
                </a:cubicBezTo>
                <a:cubicBezTo>
                  <a:pt x="40746" y="44503"/>
                  <a:pt x="40653" y="44550"/>
                  <a:pt x="40561" y="44595"/>
                </a:cubicBezTo>
                <a:cubicBezTo>
                  <a:pt x="40524" y="44749"/>
                  <a:pt x="40434" y="44838"/>
                  <a:pt x="40270" y="44838"/>
                </a:cubicBezTo>
                <a:cubicBezTo>
                  <a:pt x="40269" y="44838"/>
                  <a:pt x="40268" y="44838"/>
                  <a:pt x="40266" y="44838"/>
                </a:cubicBezTo>
                <a:lnTo>
                  <a:pt x="40266" y="44838"/>
                </a:lnTo>
                <a:cubicBezTo>
                  <a:pt x="40383" y="45121"/>
                  <a:pt x="40372" y="45347"/>
                  <a:pt x="40009" y="45419"/>
                </a:cubicBezTo>
                <a:cubicBezTo>
                  <a:pt x="40167" y="45977"/>
                  <a:pt x="39632" y="46046"/>
                  <a:pt x="39376" y="46313"/>
                </a:cubicBezTo>
                <a:cubicBezTo>
                  <a:pt x="39154" y="46524"/>
                  <a:pt x="39598" y="46541"/>
                  <a:pt x="39494" y="46718"/>
                </a:cubicBezTo>
                <a:cubicBezTo>
                  <a:pt x="39595" y="47176"/>
                  <a:pt x="39366" y="47343"/>
                  <a:pt x="38948" y="47481"/>
                </a:cubicBezTo>
                <a:cubicBezTo>
                  <a:pt x="38109" y="47757"/>
                  <a:pt x="38166" y="47806"/>
                  <a:pt x="38672" y="48462"/>
                </a:cubicBezTo>
                <a:cubicBezTo>
                  <a:pt x="38890" y="48745"/>
                  <a:pt x="38904" y="49268"/>
                  <a:pt x="38738" y="49692"/>
                </a:cubicBezTo>
                <a:cubicBezTo>
                  <a:pt x="39224" y="49853"/>
                  <a:pt x="39055" y="50483"/>
                  <a:pt x="39461" y="50700"/>
                </a:cubicBezTo>
                <a:cubicBezTo>
                  <a:pt x="39506" y="50667"/>
                  <a:pt x="39539" y="50653"/>
                  <a:pt x="39565" y="50653"/>
                </a:cubicBezTo>
                <a:cubicBezTo>
                  <a:pt x="39646" y="50653"/>
                  <a:pt x="39655" y="50782"/>
                  <a:pt x="39705" y="50835"/>
                </a:cubicBezTo>
                <a:cubicBezTo>
                  <a:pt x="40022" y="50906"/>
                  <a:pt x="40351" y="51012"/>
                  <a:pt x="40647" y="51012"/>
                </a:cubicBezTo>
                <a:cubicBezTo>
                  <a:pt x="41007" y="51012"/>
                  <a:pt x="41319" y="50854"/>
                  <a:pt x="41501" y="50278"/>
                </a:cubicBezTo>
                <a:cubicBezTo>
                  <a:pt x="41454" y="50230"/>
                  <a:pt x="41408" y="50181"/>
                  <a:pt x="41361" y="50131"/>
                </a:cubicBezTo>
                <a:cubicBezTo>
                  <a:pt x="41408" y="50104"/>
                  <a:pt x="41454" y="50077"/>
                  <a:pt x="41501" y="50050"/>
                </a:cubicBezTo>
                <a:cubicBezTo>
                  <a:pt x="41501" y="49992"/>
                  <a:pt x="41514" y="49937"/>
                  <a:pt x="41541" y="49885"/>
                </a:cubicBezTo>
                <a:cubicBezTo>
                  <a:pt x="41756" y="49347"/>
                  <a:pt x="41667" y="48560"/>
                  <a:pt x="42542" y="48560"/>
                </a:cubicBezTo>
                <a:cubicBezTo>
                  <a:pt x="42567" y="48560"/>
                  <a:pt x="42591" y="48560"/>
                  <a:pt x="42617" y="48561"/>
                </a:cubicBezTo>
                <a:cubicBezTo>
                  <a:pt x="42803" y="48250"/>
                  <a:pt x="43027" y="48005"/>
                  <a:pt x="43397" y="48005"/>
                </a:cubicBezTo>
                <a:cubicBezTo>
                  <a:pt x="43441" y="48005"/>
                  <a:pt x="43487" y="48008"/>
                  <a:pt x="43536" y="48015"/>
                </a:cubicBezTo>
                <a:cubicBezTo>
                  <a:pt x="43594" y="47882"/>
                  <a:pt x="43315" y="47658"/>
                  <a:pt x="43475" y="47658"/>
                </a:cubicBezTo>
                <a:cubicBezTo>
                  <a:pt x="43479" y="47658"/>
                  <a:pt x="43484" y="47658"/>
                  <a:pt x="43489" y="47658"/>
                </a:cubicBezTo>
                <a:cubicBezTo>
                  <a:pt x="43518" y="47660"/>
                  <a:pt x="43547" y="47661"/>
                  <a:pt x="43576" y="47661"/>
                </a:cubicBezTo>
                <a:cubicBezTo>
                  <a:pt x="44315" y="47661"/>
                  <a:pt x="44813" y="47047"/>
                  <a:pt x="45555" y="46855"/>
                </a:cubicBezTo>
                <a:lnTo>
                  <a:pt x="45555" y="46855"/>
                </a:lnTo>
                <a:cubicBezTo>
                  <a:pt x="45409" y="47320"/>
                  <a:pt x="44796" y="47557"/>
                  <a:pt x="45269" y="48101"/>
                </a:cubicBezTo>
                <a:cubicBezTo>
                  <a:pt x="45466" y="48325"/>
                  <a:pt x="45045" y="48443"/>
                  <a:pt x="44880" y="48590"/>
                </a:cubicBezTo>
                <a:cubicBezTo>
                  <a:pt x="44863" y="48641"/>
                  <a:pt x="44858" y="48694"/>
                  <a:pt x="44867" y="48748"/>
                </a:cubicBezTo>
                <a:cubicBezTo>
                  <a:pt x="45136" y="48776"/>
                  <a:pt x="45402" y="48806"/>
                  <a:pt x="45130" y="49170"/>
                </a:cubicBezTo>
                <a:cubicBezTo>
                  <a:pt x="44759" y="49648"/>
                  <a:pt x="45412" y="49972"/>
                  <a:pt x="45315" y="50409"/>
                </a:cubicBezTo>
                <a:cubicBezTo>
                  <a:pt x="45454" y="50473"/>
                  <a:pt x="45649" y="50575"/>
                  <a:pt x="45541" y="50720"/>
                </a:cubicBezTo>
                <a:cubicBezTo>
                  <a:pt x="45464" y="50823"/>
                  <a:pt x="45221" y="50801"/>
                  <a:pt x="45053" y="50837"/>
                </a:cubicBezTo>
                <a:cubicBezTo>
                  <a:pt x="44998" y="50926"/>
                  <a:pt x="44944" y="51015"/>
                  <a:pt x="44888" y="51104"/>
                </a:cubicBezTo>
                <a:cubicBezTo>
                  <a:pt x="45483" y="51689"/>
                  <a:pt x="46333" y="51734"/>
                  <a:pt x="47031" y="52117"/>
                </a:cubicBezTo>
                <a:cubicBezTo>
                  <a:pt x="47106" y="52157"/>
                  <a:pt x="47187" y="52176"/>
                  <a:pt x="47272" y="52176"/>
                </a:cubicBezTo>
                <a:cubicBezTo>
                  <a:pt x="47869" y="52176"/>
                  <a:pt x="48651" y="51252"/>
                  <a:pt x="48604" y="50524"/>
                </a:cubicBezTo>
                <a:cubicBezTo>
                  <a:pt x="48549" y="49678"/>
                  <a:pt x="48606" y="48837"/>
                  <a:pt x="48761" y="48003"/>
                </a:cubicBezTo>
                <a:cubicBezTo>
                  <a:pt x="48731" y="47896"/>
                  <a:pt x="48702" y="47789"/>
                  <a:pt x="48674" y="47684"/>
                </a:cubicBezTo>
                <a:cubicBezTo>
                  <a:pt x="48490" y="47230"/>
                  <a:pt x="48779" y="46886"/>
                  <a:pt x="48945" y="46515"/>
                </a:cubicBezTo>
                <a:cubicBezTo>
                  <a:pt x="48897" y="46397"/>
                  <a:pt x="48847" y="46280"/>
                  <a:pt x="48799" y="46162"/>
                </a:cubicBezTo>
                <a:cubicBezTo>
                  <a:pt x="48775" y="46031"/>
                  <a:pt x="48833" y="45985"/>
                  <a:pt x="48936" y="45985"/>
                </a:cubicBezTo>
                <a:cubicBezTo>
                  <a:pt x="48950" y="45985"/>
                  <a:pt x="48966" y="45986"/>
                  <a:pt x="48982" y="45987"/>
                </a:cubicBezTo>
                <a:cubicBezTo>
                  <a:pt x="48884" y="45636"/>
                  <a:pt x="49055" y="45345"/>
                  <a:pt x="49194" y="45046"/>
                </a:cubicBezTo>
                <a:cubicBezTo>
                  <a:pt x="49160" y="44747"/>
                  <a:pt x="49192" y="44474"/>
                  <a:pt x="49270" y="44167"/>
                </a:cubicBezTo>
                <a:cubicBezTo>
                  <a:pt x="49393" y="43686"/>
                  <a:pt x="49509" y="42786"/>
                  <a:pt x="49206" y="42721"/>
                </a:cubicBezTo>
                <a:cubicBezTo>
                  <a:pt x="48761" y="42624"/>
                  <a:pt x="48540" y="41965"/>
                  <a:pt x="48117" y="41965"/>
                </a:cubicBezTo>
                <a:cubicBezTo>
                  <a:pt x="48010" y="41965"/>
                  <a:pt x="47891" y="42007"/>
                  <a:pt x="47751" y="42111"/>
                </a:cubicBezTo>
                <a:cubicBezTo>
                  <a:pt x="47254" y="42479"/>
                  <a:pt x="46794" y="42882"/>
                  <a:pt x="46182" y="42882"/>
                </a:cubicBezTo>
                <a:cubicBezTo>
                  <a:pt x="46050" y="42882"/>
                  <a:pt x="45911" y="42864"/>
                  <a:pt x="45763" y="42822"/>
                </a:cubicBezTo>
                <a:cubicBezTo>
                  <a:pt x="45749" y="43386"/>
                  <a:pt x="45005" y="43204"/>
                  <a:pt x="44901" y="43648"/>
                </a:cubicBezTo>
                <a:cubicBezTo>
                  <a:pt x="44817" y="44012"/>
                  <a:pt x="44590" y="43924"/>
                  <a:pt x="44332" y="43954"/>
                </a:cubicBezTo>
                <a:cubicBezTo>
                  <a:pt x="44874" y="42701"/>
                  <a:pt x="46073" y="42018"/>
                  <a:pt x="46640" y="40896"/>
                </a:cubicBezTo>
                <a:cubicBezTo>
                  <a:pt x="47007" y="40170"/>
                  <a:pt x="47708" y="39776"/>
                  <a:pt x="48079" y="39029"/>
                </a:cubicBezTo>
                <a:cubicBezTo>
                  <a:pt x="48379" y="38426"/>
                  <a:pt x="48397" y="37813"/>
                  <a:pt x="48614" y="37229"/>
                </a:cubicBezTo>
                <a:cubicBezTo>
                  <a:pt x="48751" y="36960"/>
                  <a:pt x="49334" y="37058"/>
                  <a:pt x="49155" y="36503"/>
                </a:cubicBezTo>
                <a:cubicBezTo>
                  <a:pt x="49019" y="36088"/>
                  <a:pt x="49429" y="35954"/>
                  <a:pt x="49699" y="35774"/>
                </a:cubicBezTo>
                <a:cubicBezTo>
                  <a:pt x="49419" y="35636"/>
                  <a:pt x="49439" y="35494"/>
                  <a:pt x="49692" y="35349"/>
                </a:cubicBezTo>
                <a:cubicBezTo>
                  <a:pt x="49692" y="35290"/>
                  <a:pt x="49705" y="35235"/>
                  <a:pt x="49730" y="35182"/>
                </a:cubicBezTo>
                <a:cubicBezTo>
                  <a:pt x="49678" y="34814"/>
                  <a:pt x="49610" y="34441"/>
                  <a:pt x="50052" y="34245"/>
                </a:cubicBezTo>
                <a:cubicBezTo>
                  <a:pt x="50035" y="34055"/>
                  <a:pt x="49786" y="33919"/>
                  <a:pt x="49918" y="33693"/>
                </a:cubicBezTo>
                <a:cubicBezTo>
                  <a:pt x="49676" y="33370"/>
                  <a:pt x="49027" y="33380"/>
                  <a:pt x="49153" y="32756"/>
                </a:cubicBezTo>
                <a:lnTo>
                  <a:pt x="49145" y="32753"/>
                </a:lnTo>
                <a:cubicBezTo>
                  <a:pt x="49064" y="32741"/>
                  <a:pt x="48985" y="32736"/>
                  <a:pt x="48907" y="32736"/>
                </a:cubicBezTo>
                <a:cubicBezTo>
                  <a:pt x="48047" y="32736"/>
                  <a:pt x="47350" y="33417"/>
                  <a:pt x="46489" y="33417"/>
                </a:cubicBezTo>
                <a:cubicBezTo>
                  <a:pt x="46453" y="33417"/>
                  <a:pt x="46416" y="33416"/>
                  <a:pt x="46379" y="33413"/>
                </a:cubicBezTo>
                <a:cubicBezTo>
                  <a:pt x="45676" y="33790"/>
                  <a:pt x="44780" y="33588"/>
                  <a:pt x="44143" y="34160"/>
                </a:cubicBezTo>
                <a:cubicBezTo>
                  <a:pt x="43893" y="34255"/>
                  <a:pt x="43641" y="34350"/>
                  <a:pt x="43391" y="34446"/>
                </a:cubicBezTo>
                <a:cubicBezTo>
                  <a:pt x="43374" y="34497"/>
                  <a:pt x="43369" y="34549"/>
                  <a:pt x="43378" y="34603"/>
                </a:cubicBezTo>
                <a:cubicBezTo>
                  <a:pt x="43425" y="34652"/>
                  <a:pt x="43470" y="34700"/>
                  <a:pt x="43516" y="34749"/>
                </a:cubicBezTo>
                <a:cubicBezTo>
                  <a:pt x="43468" y="34758"/>
                  <a:pt x="43419" y="34768"/>
                  <a:pt x="43371" y="34778"/>
                </a:cubicBezTo>
                <a:cubicBezTo>
                  <a:pt x="43194" y="34872"/>
                  <a:pt x="43018" y="34966"/>
                  <a:pt x="42840" y="35060"/>
                </a:cubicBezTo>
                <a:lnTo>
                  <a:pt x="42840" y="35061"/>
                </a:lnTo>
                <a:cubicBezTo>
                  <a:pt x="42781" y="35407"/>
                  <a:pt x="42502" y="35462"/>
                  <a:pt x="42227" y="35525"/>
                </a:cubicBezTo>
                <a:cubicBezTo>
                  <a:pt x="42081" y="36344"/>
                  <a:pt x="41333" y="36495"/>
                  <a:pt x="40764" y="36845"/>
                </a:cubicBezTo>
                <a:cubicBezTo>
                  <a:pt x="40474" y="37369"/>
                  <a:pt x="39904" y="37540"/>
                  <a:pt x="39467" y="37879"/>
                </a:cubicBezTo>
                <a:cubicBezTo>
                  <a:pt x="38932" y="38292"/>
                  <a:pt x="38409" y="38722"/>
                  <a:pt x="37830" y="39100"/>
                </a:cubicBezTo>
                <a:cubicBezTo>
                  <a:pt x="38194" y="38446"/>
                  <a:pt x="37813" y="37389"/>
                  <a:pt x="38924" y="37169"/>
                </a:cubicBezTo>
                <a:cubicBezTo>
                  <a:pt x="38492" y="36727"/>
                  <a:pt x="38814" y="36667"/>
                  <a:pt x="39194" y="36637"/>
                </a:cubicBezTo>
                <a:cubicBezTo>
                  <a:pt x="39419" y="35791"/>
                  <a:pt x="40200" y="35287"/>
                  <a:pt x="40512" y="34495"/>
                </a:cubicBezTo>
                <a:cubicBezTo>
                  <a:pt x="40589" y="34537"/>
                  <a:pt x="40666" y="34576"/>
                  <a:pt x="40744" y="34618"/>
                </a:cubicBezTo>
                <a:cubicBezTo>
                  <a:pt x="40524" y="33998"/>
                  <a:pt x="40942" y="33631"/>
                  <a:pt x="41290" y="33235"/>
                </a:cubicBezTo>
                <a:cubicBezTo>
                  <a:pt x="41302" y="33164"/>
                  <a:pt x="41344" y="33124"/>
                  <a:pt x="41415" y="33116"/>
                </a:cubicBezTo>
                <a:cubicBezTo>
                  <a:pt x="41681" y="32349"/>
                  <a:pt x="42020" y="31627"/>
                  <a:pt x="42658" y="31089"/>
                </a:cubicBezTo>
                <a:cubicBezTo>
                  <a:pt x="43320" y="30216"/>
                  <a:pt x="43711" y="29135"/>
                  <a:pt x="44654" y="28477"/>
                </a:cubicBezTo>
                <a:cubicBezTo>
                  <a:pt x="44764" y="28239"/>
                  <a:pt x="44936" y="28087"/>
                  <a:pt x="45211" y="28087"/>
                </a:cubicBezTo>
                <a:cubicBezTo>
                  <a:pt x="45215" y="28087"/>
                  <a:pt x="45219" y="28087"/>
                  <a:pt x="45222" y="28087"/>
                </a:cubicBezTo>
                <a:cubicBezTo>
                  <a:pt x="45291" y="27784"/>
                  <a:pt x="45360" y="27483"/>
                  <a:pt x="45429" y="27181"/>
                </a:cubicBezTo>
                <a:cubicBezTo>
                  <a:pt x="45569" y="26886"/>
                  <a:pt x="45669" y="26564"/>
                  <a:pt x="45945" y="26354"/>
                </a:cubicBezTo>
                <a:cubicBezTo>
                  <a:pt x="46151" y="26071"/>
                  <a:pt x="46359" y="25788"/>
                  <a:pt x="46565" y="25506"/>
                </a:cubicBezTo>
                <a:cubicBezTo>
                  <a:pt x="46939" y="24135"/>
                  <a:pt x="47897" y="23133"/>
                  <a:pt x="48738" y="22055"/>
                </a:cubicBezTo>
                <a:cubicBezTo>
                  <a:pt x="48906" y="21702"/>
                  <a:pt x="49189" y="21450"/>
                  <a:pt x="49489" y="21216"/>
                </a:cubicBezTo>
                <a:cubicBezTo>
                  <a:pt x="49516" y="20832"/>
                  <a:pt x="49760" y="20626"/>
                  <a:pt x="50087" y="20486"/>
                </a:cubicBezTo>
                <a:cubicBezTo>
                  <a:pt x="50114" y="20052"/>
                  <a:pt x="50396" y="19720"/>
                  <a:pt x="50543" y="19333"/>
                </a:cubicBezTo>
                <a:cubicBezTo>
                  <a:pt x="50666" y="18460"/>
                  <a:pt x="51222" y="17891"/>
                  <a:pt x="51902" y="17412"/>
                </a:cubicBezTo>
                <a:cubicBezTo>
                  <a:pt x="51966" y="17255"/>
                  <a:pt x="52029" y="17100"/>
                  <a:pt x="52093" y="16944"/>
                </a:cubicBezTo>
                <a:cubicBezTo>
                  <a:pt x="52432" y="16634"/>
                  <a:pt x="52408" y="16081"/>
                  <a:pt x="52835" y="15827"/>
                </a:cubicBezTo>
                <a:cubicBezTo>
                  <a:pt x="52838" y="15644"/>
                  <a:pt x="52839" y="15461"/>
                  <a:pt x="52842" y="15277"/>
                </a:cubicBezTo>
                <a:lnTo>
                  <a:pt x="52842" y="15277"/>
                </a:lnTo>
                <a:cubicBezTo>
                  <a:pt x="52825" y="15278"/>
                  <a:pt x="52809" y="15278"/>
                  <a:pt x="52793" y="15278"/>
                </a:cubicBezTo>
                <a:cubicBezTo>
                  <a:pt x="52024" y="15278"/>
                  <a:pt x="52156" y="14609"/>
                  <a:pt x="52006" y="14152"/>
                </a:cubicBezTo>
                <a:lnTo>
                  <a:pt x="51827" y="13741"/>
                </a:lnTo>
                <a:cubicBezTo>
                  <a:pt x="51736" y="13410"/>
                  <a:pt x="51337" y="13231"/>
                  <a:pt x="51379" y="12834"/>
                </a:cubicBezTo>
                <a:lnTo>
                  <a:pt x="51379" y="12834"/>
                </a:lnTo>
                <a:cubicBezTo>
                  <a:pt x="51128" y="12850"/>
                  <a:pt x="50880" y="12864"/>
                  <a:pt x="50629" y="12879"/>
                </a:cubicBezTo>
                <a:cubicBezTo>
                  <a:pt x="50279" y="13413"/>
                  <a:pt x="49759" y="13691"/>
                  <a:pt x="49170" y="13873"/>
                </a:cubicBezTo>
                <a:cubicBezTo>
                  <a:pt x="49170" y="13873"/>
                  <a:pt x="49169" y="13873"/>
                  <a:pt x="49169" y="13873"/>
                </a:cubicBezTo>
                <a:cubicBezTo>
                  <a:pt x="48822" y="13873"/>
                  <a:pt x="48678" y="14325"/>
                  <a:pt x="48331" y="14325"/>
                </a:cubicBezTo>
                <a:cubicBezTo>
                  <a:pt x="48293" y="14325"/>
                  <a:pt x="48252" y="14319"/>
                  <a:pt x="48209" y="14307"/>
                </a:cubicBezTo>
                <a:cubicBezTo>
                  <a:pt x="46866" y="15209"/>
                  <a:pt x="45724" y="16473"/>
                  <a:pt x="43968" y="16635"/>
                </a:cubicBezTo>
                <a:cubicBezTo>
                  <a:pt x="43816" y="16649"/>
                  <a:pt x="43679" y="16834"/>
                  <a:pt x="43536" y="16939"/>
                </a:cubicBezTo>
                <a:cubicBezTo>
                  <a:pt x="43397" y="17075"/>
                  <a:pt x="43383" y="17349"/>
                  <a:pt x="43121" y="17349"/>
                </a:cubicBezTo>
                <a:cubicBezTo>
                  <a:pt x="43111" y="17349"/>
                  <a:pt x="43101" y="17348"/>
                  <a:pt x="43091" y="17348"/>
                </a:cubicBezTo>
                <a:cubicBezTo>
                  <a:pt x="43035" y="17686"/>
                  <a:pt x="42690" y="17793"/>
                  <a:pt x="42532" y="18046"/>
                </a:cubicBezTo>
                <a:cubicBezTo>
                  <a:pt x="42433" y="18204"/>
                  <a:pt x="42369" y="18261"/>
                  <a:pt x="42325" y="18261"/>
                </a:cubicBezTo>
                <a:cubicBezTo>
                  <a:pt x="42211" y="18261"/>
                  <a:pt x="42229" y="17879"/>
                  <a:pt x="42117" y="17879"/>
                </a:cubicBezTo>
                <a:cubicBezTo>
                  <a:pt x="42108" y="17879"/>
                  <a:pt x="42097" y="17881"/>
                  <a:pt x="42086" y="17887"/>
                </a:cubicBezTo>
                <a:lnTo>
                  <a:pt x="42086" y="17887"/>
                </a:lnTo>
                <a:cubicBezTo>
                  <a:pt x="42086" y="17886"/>
                  <a:pt x="42085" y="17886"/>
                  <a:pt x="42085" y="17885"/>
                </a:cubicBezTo>
                <a:lnTo>
                  <a:pt x="42085" y="17885"/>
                </a:lnTo>
                <a:lnTo>
                  <a:pt x="42077" y="17892"/>
                </a:lnTo>
                <a:cubicBezTo>
                  <a:pt x="42080" y="17890"/>
                  <a:pt x="42083" y="17889"/>
                  <a:pt x="42086" y="17887"/>
                </a:cubicBezTo>
                <a:lnTo>
                  <a:pt x="42086" y="17887"/>
                </a:lnTo>
                <a:cubicBezTo>
                  <a:pt x="42181" y="18219"/>
                  <a:pt x="42177" y="18503"/>
                  <a:pt x="41748" y="18579"/>
                </a:cubicBezTo>
                <a:cubicBezTo>
                  <a:pt x="41788" y="18783"/>
                  <a:pt x="41736" y="18831"/>
                  <a:pt x="41656" y="18831"/>
                </a:cubicBezTo>
                <a:cubicBezTo>
                  <a:pt x="41583" y="18831"/>
                  <a:pt x="41485" y="18790"/>
                  <a:pt x="41412" y="18790"/>
                </a:cubicBezTo>
                <a:cubicBezTo>
                  <a:pt x="41378" y="18790"/>
                  <a:pt x="41349" y="18799"/>
                  <a:pt x="41330" y="18825"/>
                </a:cubicBezTo>
                <a:cubicBezTo>
                  <a:pt x="40515" y="18988"/>
                  <a:pt x="40160" y="20003"/>
                  <a:pt x="39253" y="20003"/>
                </a:cubicBezTo>
                <a:cubicBezTo>
                  <a:pt x="39223" y="20003"/>
                  <a:pt x="39192" y="20002"/>
                  <a:pt x="39161" y="20000"/>
                </a:cubicBezTo>
                <a:cubicBezTo>
                  <a:pt x="39161" y="20000"/>
                  <a:pt x="39161" y="20000"/>
                  <a:pt x="39161" y="20000"/>
                </a:cubicBezTo>
                <a:cubicBezTo>
                  <a:pt x="39141" y="20000"/>
                  <a:pt x="39089" y="20088"/>
                  <a:pt x="39095" y="20131"/>
                </a:cubicBezTo>
                <a:cubicBezTo>
                  <a:pt x="39223" y="21260"/>
                  <a:pt x="38260" y="21024"/>
                  <a:pt x="37680" y="21264"/>
                </a:cubicBezTo>
                <a:cubicBezTo>
                  <a:pt x="37574" y="21671"/>
                  <a:pt x="37205" y="21732"/>
                  <a:pt x="36893" y="21869"/>
                </a:cubicBezTo>
                <a:cubicBezTo>
                  <a:pt x="36822" y="22260"/>
                  <a:pt x="36441" y="22228"/>
                  <a:pt x="36196" y="22380"/>
                </a:cubicBezTo>
                <a:cubicBezTo>
                  <a:pt x="35777" y="22747"/>
                  <a:pt x="35426" y="23215"/>
                  <a:pt x="34815" y="23293"/>
                </a:cubicBezTo>
                <a:cubicBezTo>
                  <a:pt x="34119" y="24357"/>
                  <a:pt x="32975" y="24869"/>
                  <a:pt x="31991" y="25579"/>
                </a:cubicBezTo>
                <a:cubicBezTo>
                  <a:pt x="31983" y="25630"/>
                  <a:pt x="31953" y="25658"/>
                  <a:pt x="31903" y="25667"/>
                </a:cubicBezTo>
                <a:cubicBezTo>
                  <a:pt x="31414" y="26534"/>
                  <a:pt x="30488" y="26903"/>
                  <a:pt x="29783" y="27523"/>
                </a:cubicBezTo>
                <a:cubicBezTo>
                  <a:pt x="29730" y="27548"/>
                  <a:pt x="29675" y="27561"/>
                  <a:pt x="29618" y="27561"/>
                </a:cubicBezTo>
                <a:cubicBezTo>
                  <a:pt x="29655" y="27807"/>
                  <a:pt x="29697" y="28112"/>
                  <a:pt x="29379" y="28151"/>
                </a:cubicBezTo>
                <a:cubicBezTo>
                  <a:pt x="28385" y="28274"/>
                  <a:pt x="27954" y="29084"/>
                  <a:pt x="27368" y="29711"/>
                </a:cubicBezTo>
                <a:lnTo>
                  <a:pt x="27405" y="29719"/>
                </a:lnTo>
                <a:cubicBezTo>
                  <a:pt x="27328" y="29942"/>
                  <a:pt x="27366" y="30139"/>
                  <a:pt x="27110" y="30371"/>
                </a:cubicBezTo>
                <a:cubicBezTo>
                  <a:pt x="26600" y="30831"/>
                  <a:pt x="26094" y="31333"/>
                  <a:pt x="25612" y="31828"/>
                </a:cubicBezTo>
                <a:cubicBezTo>
                  <a:pt x="25097" y="32354"/>
                  <a:pt x="24720" y="33016"/>
                  <a:pt x="24131" y="33444"/>
                </a:cubicBezTo>
                <a:cubicBezTo>
                  <a:pt x="23507" y="33900"/>
                  <a:pt x="23050" y="34511"/>
                  <a:pt x="22472" y="35000"/>
                </a:cubicBezTo>
                <a:cubicBezTo>
                  <a:pt x="22362" y="35091"/>
                  <a:pt x="22213" y="35137"/>
                  <a:pt x="21935" y="35279"/>
                </a:cubicBezTo>
                <a:cubicBezTo>
                  <a:pt x="22136" y="34793"/>
                  <a:pt x="21938" y="34261"/>
                  <a:pt x="22607" y="34219"/>
                </a:cubicBezTo>
                <a:cubicBezTo>
                  <a:pt x="22338" y="33275"/>
                  <a:pt x="23235" y="32972"/>
                  <a:pt x="23663" y="32485"/>
                </a:cubicBezTo>
                <a:cubicBezTo>
                  <a:pt x="24538" y="31490"/>
                  <a:pt x="24879" y="30168"/>
                  <a:pt x="25859" y="29244"/>
                </a:cubicBezTo>
                <a:cubicBezTo>
                  <a:pt x="26788" y="28368"/>
                  <a:pt x="27314" y="27169"/>
                  <a:pt x="28078" y="26155"/>
                </a:cubicBezTo>
                <a:cubicBezTo>
                  <a:pt x="28100" y="25896"/>
                  <a:pt x="28287" y="25771"/>
                  <a:pt x="28484" y="25656"/>
                </a:cubicBezTo>
                <a:cubicBezTo>
                  <a:pt x="28774" y="25037"/>
                  <a:pt x="28908" y="24280"/>
                  <a:pt x="29781" y="24169"/>
                </a:cubicBezTo>
                <a:cubicBezTo>
                  <a:pt x="30086" y="23997"/>
                  <a:pt x="30388" y="23825"/>
                  <a:pt x="30691" y="23653"/>
                </a:cubicBezTo>
                <a:cubicBezTo>
                  <a:pt x="30388" y="23411"/>
                  <a:pt x="30521" y="23298"/>
                  <a:pt x="30815" y="23231"/>
                </a:cubicBezTo>
                <a:cubicBezTo>
                  <a:pt x="30929" y="23120"/>
                  <a:pt x="31043" y="23010"/>
                  <a:pt x="31158" y="22901"/>
                </a:cubicBezTo>
                <a:cubicBezTo>
                  <a:pt x="31482" y="21988"/>
                  <a:pt x="31822" y="21082"/>
                  <a:pt x="32544" y="20388"/>
                </a:cubicBezTo>
                <a:cubicBezTo>
                  <a:pt x="32852" y="20128"/>
                  <a:pt x="32839" y="19609"/>
                  <a:pt x="33290" y="19467"/>
                </a:cubicBezTo>
                <a:cubicBezTo>
                  <a:pt x="33527" y="18919"/>
                  <a:pt x="33629" y="18305"/>
                  <a:pt x="34093" y="17872"/>
                </a:cubicBezTo>
                <a:cubicBezTo>
                  <a:pt x="34056" y="17740"/>
                  <a:pt x="34140" y="17697"/>
                  <a:pt x="34241" y="17668"/>
                </a:cubicBezTo>
                <a:cubicBezTo>
                  <a:pt x="34336" y="17519"/>
                  <a:pt x="34405" y="17339"/>
                  <a:pt x="34622" y="17339"/>
                </a:cubicBezTo>
                <a:cubicBezTo>
                  <a:pt x="34628" y="17339"/>
                  <a:pt x="34635" y="17339"/>
                  <a:pt x="34642" y="17339"/>
                </a:cubicBezTo>
                <a:cubicBezTo>
                  <a:pt x="34632" y="16959"/>
                  <a:pt x="34861" y="16739"/>
                  <a:pt x="35160" y="16564"/>
                </a:cubicBezTo>
                <a:cubicBezTo>
                  <a:pt x="35170" y="16086"/>
                  <a:pt x="35598" y="15944"/>
                  <a:pt x="35869" y="15674"/>
                </a:cubicBezTo>
                <a:cubicBezTo>
                  <a:pt x="36259" y="15287"/>
                  <a:pt x="36646" y="14897"/>
                  <a:pt x="37034" y="14508"/>
                </a:cubicBezTo>
                <a:cubicBezTo>
                  <a:pt x="37008" y="14230"/>
                  <a:pt x="37158" y="14067"/>
                  <a:pt x="37392" y="13959"/>
                </a:cubicBezTo>
                <a:cubicBezTo>
                  <a:pt x="37532" y="13430"/>
                  <a:pt x="37877" y="13060"/>
                  <a:pt x="38314" y="12760"/>
                </a:cubicBezTo>
                <a:cubicBezTo>
                  <a:pt x="38469" y="12345"/>
                  <a:pt x="38637" y="11939"/>
                  <a:pt x="39068" y="11725"/>
                </a:cubicBezTo>
                <a:cubicBezTo>
                  <a:pt x="39255" y="11099"/>
                  <a:pt x="39890" y="10736"/>
                  <a:pt x="40029" y="10071"/>
                </a:cubicBezTo>
                <a:cubicBezTo>
                  <a:pt x="40053" y="9956"/>
                  <a:pt x="40081" y="9917"/>
                  <a:pt x="40111" y="9917"/>
                </a:cubicBezTo>
                <a:cubicBezTo>
                  <a:pt x="40169" y="9917"/>
                  <a:pt x="40233" y="10067"/>
                  <a:pt x="40288" y="10095"/>
                </a:cubicBezTo>
                <a:cubicBezTo>
                  <a:pt x="40405" y="10157"/>
                  <a:pt x="40515" y="10183"/>
                  <a:pt x="40618" y="10183"/>
                </a:cubicBezTo>
                <a:cubicBezTo>
                  <a:pt x="40871" y="10183"/>
                  <a:pt x="41087" y="10028"/>
                  <a:pt x="41303" y="9865"/>
                </a:cubicBezTo>
                <a:lnTo>
                  <a:pt x="41354" y="9128"/>
                </a:lnTo>
                <a:cubicBezTo>
                  <a:pt x="41334" y="9000"/>
                  <a:pt x="41387" y="8950"/>
                  <a:pt x="41486" y="8950"/>
                </a:cubicBezTo>
                <a:cubicBezTo>
                  <a:pt x="41502" y="8950"/>
                  <a:pt x="41520" y="8952"/>
                  <a:pt x="41539" y="8954"/>
                </a:cubicBezTo>
                <a:cubicBezTo>
                  <a:pt x="41538" y="8511"/>
                  <a:pt x="41553" y="8066"/>
                  <a:pt x="41528" y="7623"/>
                </a:cubicBezTo>
                <a:cubicBezTo>
                  <a:pt x="41502" y="7205"/>
                  <a:pt x="41693" y="6709"/>
                  <a:pt x="41167" y="6440"/>
                </a:cubicBezTo>
                <a:cubicBezTo>
                  <a:pt x="41151" y="6441"/>
                  <a:pt x="41136" y="6442"/>
                  <a:pt x="41122" y="6442"/>
                </a:cubicBezTo>
                <a:cubicBezTo>
                  <a:pt x="40668" y="6442"/>
                  <a:pt x="40497" y="5964"/>
                  <a:pt x="40109" y="5806"/>
                </a:cubicBezTo>
                <a:cubicBezTo>
                  <a:pt x="39902" y="5721"/>
                  <a:pt x="39759" y="5636"/>
                  <a:pt x="39601" y="5636"/>
                </a:cubicBezTo>
                <a:cubicBezTo>
                  <a:pt x="39485" y="5636"/>
                  <a:pt x="39362" y="5681"/>
                  <a:pt x="39200" y="5804"/>
                </a:cubicBezTo>
                <a:cubicBezTo>
                  <a:pt x="38739" y="6153"/>
                  <a:pt x="38095" y="6223"/>
                  <a:pt x="37628" y="6611"/>
                </a:cubicBezTo>
                <a:cubicBezTo>
                  <a:pt x="37313" y="6695"/>
                  <a:pt x="37073" y="7120"/>
                  <a:pt x="36739" y="7120"/>
                </a:cubicBezTo>
                <a:cubicBezTo>
                  <a:pt x="36614" y="7120"/>
                  <a:pt x="36476" y="7061"/>
                  <a:pt x="36316" y="6902"/>
                </a:cubicBezTo>
                <a:cubicBezTo>
                  <a:pt x="36197" y="7180"/>
                  <a:pt x="36088" y="7425"/>
                  <a:pt x="35788" y="7425"/>
                </a:cubicBezTo>
                <a:cubicBezTo>
                  <a:pt x="35712" y="7425"/>
                  <a:pt x="35623" y="7409"/>
                  <a:pt x="35519" y="7374"/>
                </a:cubicBezTo>
                <a:cubicBezTo>
                  <a:pt x="35471" y="7358"/>
                  <a:pt x="35411" y="7349"/>
                  <a:pt x="35345" y="7349"/>
                </a:cubicBezTo>
                <a:cubicBezTo>
                  <a:pt x="35152" y="7349"/>
                  <a:pt x="34909" y="7428"/>
                  <a:pt x="34776" y="7639"/>
                </a:cubicBezTo>
                <a:cubicBezTo>
                  <a:pt x="34709" y="7918"/>
                  <a:pt x="34490" y="8060"/>
                  <a:pt x="34272" y="8205"/>
                </a:cubicBezTo>
                <a:cubicBezTo>
                  <a:pt x="34245" y="8252"/>
                  <a:pt x="34217" y="8299"/>
                  <a:pt x="34190" y="8344"/>
                </a:cubicBezTo>
                <a:cubicBezTo>
                  <a:pt x="34140" y="8297"/>
                  <a:pt x="34092" y="8252"/>
                  <a:pt x="34042" y="8205"/>
                </a:cubicBezTo>
                <a:cubicBezTo>
                  <a:pt x="33581" y="8277"/>
                  <a:pt x="33466" y="8761"/>
                  <a:pt x="33122" y="8974"/>
                </a:cubicBezTo>
                <a:cubicBezTo>
                  <a:pt x="33172" y="8984"/>
                  <a:pt x="33261" y="8987"/>
                  <a:pt x="33264" y="9004"/>
                </a:cubicBezTo>
                <a:cubicBezTo>
                  <a:pt x="33277" y="9085"/>
                  <a:pt x="33244" y="9104"/>
                  <a:pt x="33197" y="9104"/>
                </a:cubicBezTo>
                <a:cubicBezTo>
                  <a:pt x="33174" y="9104"/>
                  <a:pt x="33147" y="9099"/>
                  <a:pt x="33122" y="9095"/>
                </a:cubicBezTo>
                <a:cubicBezTo>
                  <a:pt x="33115" y="9168"/>
                  <a:pt x="33108" y="9242"/>
                  <a:pt x="33100" y="9316"/>
                </a:cubicBezTo>
                <a:cubicBezTo>
                  <a:pt x="33125" y="9422"/>
                  <a:pt x="33095" y="9476"/>
                  <a:pt x="33013" y="9476"/>
                </a:cubicBezTo>
                <a:cubicBezTo>
                  <a:pt x="32994" y="9476"/>
                  <a:pt x="32972" y="9473"/>
                  <a:pt x="32948" y="9468"/>
                </a:cubicBezTo>
                <a:lnTo>
                  <a:pt x="31306" y="10133"/>
                </a:lnTo>
                <a:cubicBezTo>
                  <a:pt x="31031" y="10605"/>
                  <a:pt x="30727" y="11042"/>
                  <a:pt x="30508" y="11570"/>
                </a:cubicBezTo>
                <a:cubicBezTo>
                  <a:pt x="30202" y="12302"/>
                  <a:pt x="29264" y="12387"/>
                  <a:pt x="28479" y="12467"/>
                </a:cubicBezTo>
                <a:cubicBezTo>
                  <a:pt x="28305" y="12750"/>
                  <a:pt x="28069" y="12945"/>
                  <a:pt x="27735" y="13005"/>
                </a:cubicBezTo>
                <a:cubicBezTo>
                  <a:pt x="27624" y="13339"/>
                  <a:pt x="27531" y="13683"/>
                  <a:pt x="27207" y="13889"/>
                </a:cubicBezTo>
                <a:cubicBezTo>
                  <a:pt x="27207" y="13889"/>
                  <a:pt x="27264" y="13932"/>
                  <a:pt x="27264" y="13932"/>
                </a:cubicBezTo>
                <a:cubicBezTo>
                  <a:pt x="27615" y="14155"/>
                  <a:pt x="27209" y="14193"/>
                  <a:pt x="27169" y="14320"/>
                </a:cubicBezTo>
                <a:cubicBezTo>
                  <a:pt x="27142" y="14538"/>
                  <a:pt x="26985" y="14643"/>
                  <a:pt x="26812" y="14732"/>
                </a:cubicBezTo>
                <a:cubicBezTo>
                  <a:pt x="26449" y="14838"/>
                  <a:pt x="26246" y="15350"/>
                  <a:pt x="25842" y="15350"/>
                </a:cubicBezTo>
                <a:cubicBezTo>
                  <a:pt x="25744" y="15350"/>
                  <a:pt x="25634" y="15320"/>
                  <a:pt x="25508" y="15247"/>
                </a:cubicBezTo>
                <a:cubicBezTo>
                  <a:pt x="25331" y="15409"/>
                  <a:pt x="25155" y="15571"/>
                  <a:pt x="24977" y="15735"/>
                </a:cubicBezTo>
                <a:cubicBezTo>
                  <a:pt x="24976" y="15735"/>
                  <a:pt x="24975" y="15735"/>
                  <a:pt x="24974" y="15735"/>
                </a:cubicBezTo>
                <a:cubicBezTo>
                  <a:pt x="24737" y="15735"/>
                  <a:pt x="24755" y="16263"/>
                  <a:pt x="24518" y="16263"/>
                </a:cubicBezTo>
                <a:cubicBezTo>
                  <a:pt x="24448" y="16263"/>
                  <a:pt x="24356" y="16216"/>
                  <a:pt x="24228" y="16096"/>
                </a:cubicBezTo>
                <a:lnTo>
                  <a:pt x="24228" y="16096"/>
                </a:lnTo>
                <a:cubicBezTo>
                  <a:pt x="24296" y="16285"/>
                  <a:pt x="24125" y="16257"/>
                  <a:pt x="24039" y="16307"/>
                </a:cubicBezTo>
                <a:lnTo>
                  <a:pt x="24188" y="16456"/>
                </a:lnTo>
                <a:cubicBezTo>
                  <a:pt x="24125" y="16484"/>
                  <a:pt x="24064" y="16514"/>
                  <a:pt x="24003" y="16543"/>
                </a:cubicBezTo>
                <a:cubicBezTo>
                  <a:pt x="23962" y="17100"/>
                  <a:pt x="23269" y="16799"/>
                  <a:pt x="23121" y="17214"/>
                </a:cubicBezTo>
                <a:cubicBezTo>
                  <a:pt x="23084" y="17466"/>
                  <a:pt x="23009" y="17676"/>
                  <a:pt x="22751" y="17676"/>
                </a:cubicBezTo>
                <a:cubicBezTo>
                  <a:pt x="22709" y="17676"/>
                  <a:pt x="22663" y="17671"/>
                  <a:pt x="22611" y="17659"/>
                </a:cubicBezTo>
                <a:cubicBezTo>
                  <a:pt x="22462" y="18374"/>
                  <a:pt x="22024" y="18839"/>
                  <a:pt x="21320" y="18962"/>
                </a:cubicBezTo>
                <a:cubicBezTo>
                  <a:pt x="21089" y="19002"/>
                  <a:pt x="20970" y="19105"/>
                  <a:pt x="20926" y="19243"/>
                </a:cubicBezTo>
                <a:cubicBezTo>
                  <a:pt x="20813" y="19602"/>
                  <a:pt x="20838" y="19609"/>
                  <a:pt x="20529" y="19721"/>
                </a:cubicBezTo>
                <a:cubicBezTo>
                  <a:pt x="20461" y="20061"/>
                  <a:pt x="20097" y="20097"/>
                  <a:pt x="19893" y="20303"/>
                </a:cubicBezTo>
                <a:cubicBezTo>
                  <a:pt x="19804" y="20393"/>
                  <a:pt x="19743" y="20428"/>
                  <a:pt x="19699" y="20428"/>
                </a:cubicBezTo>
                <a:cubicBezTo>
                  <a:pt x="19549" y="20428"/>
                  <a:pt x="19606" y="20011"/>
                  <a:pt x="19428" y="19964"/>
                </a:cubicBezTo>
                <a:cubicBezTo>
                  <a:pt x="19306" y="21452"/>
                  <a:pt x="17945" y="21854"/>
                  <a:pt x="17112" y="22709"/>
                </a:cubicBezTo>
                <a:cubicBezTo>
                  <a:pt x="16917" y="23478"/>
                  <a:pt x="16512" y="23942"/>
                  <a:pt x="15586" y="24384"/>
                </a:cubicBezTo>
                <a:cubicBezTo>
                  <a:pt x="15909" y="23694"/>
                  <a:pt x="16241" y="23137"/>
                  <a:pt x="16785" y="22722"/>
                </a:cubicBezTo>
                <a:cubicBezTo>
                  <a:pt x="17642" y="21878"/>
                  <a:pt x="17611" y="20637"/>
                  <a:pt x="18158" y="19661"/>
                </a:cubicBezTo>
                <a:cubicBezTo>
                  <a:pt x="18447" y="19147"/>
                  <a:pt x="18215" y="18507"/>
                  <a:pt x="18680" y="18025"/>
                </a:cubicBezTo>
                <a:cubicBezTo>
                  <a:pt x="18838" y="17861"/>
                  <a:pt x="18953" y="17633"/>
                  <a:pt x="19175" y="17511"/>
                </a:cubicBezTo>
                <a:cubicBezTo>
                  <a:pt x="19674" y="16588"/>
                  <a:pt x="20077" y="15600"/>
                  <a:pt x="20939" y="14926"/>
                </a:cubicBezTo>
                <a:cubicBezTo>
                  <a:pt x="21177" y="14462"/>
                  <a:pt x="21277" y="13916"/>
                  <a:pt x="21746" y="13593"/>
                </a:cubicBezTo>
                <a:cubicBezTo>
                  <a:pt x="21999" y="12992"/>
                  <a:pt x="22309" y="12421"/>
                  <a:pt x="22701" y="11898"/>
                </a:cubicBezTo>
                <a:cubicBezTo>
                  <a:pt x="23084" y="11848"/>
                  <a:pt x="22866" y="11162"/>
                  <a:pt x="23294" y="11162"/>
                </a:cubicBezTo>
                <a:cubicBezTo>
                  <a:pt x="23340" y="11162"/>
                  <a:pt x="23393" y="11170"/>
                  <a:pt x="23454" y="11187"/>
                </a:cubicBezTo>
                <a:cubicBezTo>
                  <a:pt x="23565" y="11170"/>
                  <a:pt x="23641" y="11125"/>
                  <a:pt x="23619" y="10995"/>
                </a:cubicBezTo>
                <a:cubicBezTo>
                  <a:pt x="23474" y="10954"/>
                  <a:pt x="23396" y="10787"/>
                  <a:pt x="23483" y="10729"/>
                </a:cubicBezTo>
                <a:cubicBezTo>
                  <a:pt x="24207" y="10244"/>
                  <a:pt x="24134" y="9173"/>
                  <a:pt x="24947" y="8767"/>
                </a:cubicBezTo>
                <a:cubicBezTo>
                  <a:pt x="25074" y="8515"/>
                  <a:pt x="25199" y="8262"/>
                  <a:pt x="25324" y="8010"/>
                </a:cubicBezTo>
                <a:cubicBezTo>
                  <a:pt x="25303" y="7687"/>
                  <a:pt x="25423" y="7623"/>
                  <a:pt x="25577" y="7623"/>
                </a:cubicBezTo>
                <a:cubicBezTo>
                  <a:pt x="25680" y="7623"/>
                  <a:pt x="25798" y="7651"/>
                  <a:pt x="25901" y="7651"/>
                </a:cubicBezTo>
                <a:cubicBezTo>
                  <a:pt x="25957" y="7651"/>
                  <a:pt x="26009" y="7643"/>
                  <a:pt x="26051" y="7616"/>
                </a:cubicBezTo>
                <a:cubicBezTo>
                  <a:pt x="26076" y="7510"/>
                  <a:pt x="26137" y="7458"/>
                  <a:pt x="26234" y="7458"/>
                </a:cubicBezTo>
                <a:cubicBezTo>
                  <a:pt x="26247" y="7458"/>
                  <a:pt x="26262" y="7459"/>
                  <a:pt x="26277" y="7461"/>
                </a:cubicBezTo>
                <a:cubicBezTo>
                  <a:pt x="26276" y="7316"/>
                  <a:pt x="25829" y="7089"/>
                  <a:pt x="26355" y="7042"/>
                </a:cubicBezTo>
                <a:cubicBezTo>
                  <a:pt x="26781" y="6872"/>
                  <a:pt x="26691" y="6138"/>
                  <a:pt x="27272" y="6138"/>
                </a:cubicBezTo>
                <a:cubicBezTo>
                  <a:pt x="27294" y="6138"/>
                  <a:pt x="27317" y="6139"/>
                  <a:pt x="27341" y="6141"/>
                </a:cubicBezTo>
                <a:cubicBezTo>
                  <a:pt x="27210" y="5473"/>
                  <a:pt x="27972" y="4945"/>
                  <a:pt x="27640" y="4246"/>
                </a:cubicBezTo>
                <a:lnTo>
                  <a:pt x="27640" y="4246"/>
                </a:lnTo>
                <a:cubicBezTo>
                  <a:pt x="27726" y="4257"/>
                  <a:pt x="27812" y="4269"/>
                  <a:pt x="27898" y="4278"/>
                </a:cubicBezTo>
                <a:cubicBezTo>
                  <a:pt x="27917" y="4152"/>
                  <a:pt x="27846" y="4105"/>
                  <a:pt x="27735" y="4089"/>
                </a:cubicBezTo>
                <a:cubicBezTo>
                  <a:pt x="27686" y="4087"/>
                  <a:pt x="27640" y="4084"/>
                  <a:pt x="27593" y="4081"/>
                </a:cubicBezTo>
                <a:cubicBezTo>
                  <a:pt x="27637" y="4020"/>
                  <a:pt x="27682" y="3957"/>
                  <a:pt x="27726" y="3896"/>
                </a:cubicBezTo>
                <a:cubicBezTo>
                  <a:pt x="27722" y="3505"/>
                  <a:pt x="28021" y="3340"/>
                  <a:pt x="28285" y="3151"/>
                </a:cubicBezTo>
                <a:cubicBezTo>
                  <a:pt x="28868" y="2750"/>
                  <a:pt x="28922" y="2024"/>
                  <a:pt x="29296" y="1495"/>
                </a:cubicBezTo>
                <a:cubicBezTo>
                  <a:pt x="29259" y="1168"/>
                  <a:pt x="29035" y="1055"/>
                  <a:pt x="28779" y="873"/>
                </a:cubicBezTo>
                <a:cubicBezTo>
                  <a:pt x="28523" y="691"/>
                  <a:pt x="28022" y="597"/>
                  <a:pt x="28078" y="93"/>
                </a:cubicBezTo>
                <a:cubicBezTo>
                  <a:pt x="27866" y="28"/>
                  <a:pt x="27661" y="1"/>
                  <a:pt x="274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5"/>
          <p:cNvSpPr/>
          <p:nvPr/>
        </p:nvSpPr>
        <p:spPr>
          <a:xfrm rot="-2967040">
            <a:off x="10634408" y="5872826"/>
            <a:ext cx="1367435" cy="525567"/>
          </a:xfrm>
          <a:custGeom>
            <a:avLst/>
            <a:gdLst/>
            <a:ahLst/>
            <a:cxnLst/>
            <a:rect l="l" t="t" r="r" b="b"/>
            <a:pathLst>
              <a:path w="54438" h="20923" extrusionOk="0">
                <a:moveTo>
                  <a:pt x="27421" y="1110"/>
                </a:moveTo>
                <a:lnTo>
                  <a:pt x="27413" y="1118"/>
                </a:lnTo>
                <a:cubicBezTo>
                  <a:pt x="27415" y="1117"/>
                  <a:pt x="27417" y="1116"/>
                  <a:pt x="27420" y="1115"/>
                </a:cubicBezTo>
                <a:lnTo>
                  <a:pt x="27420" y="1115"/>
                </a:lnTo>
                <a:cubicBezTo>
                  <a:pt x="27420" y="1114"/>
                  <a:pt x="27421" y="1112"/>
                  <a:pt x="27421" y="1110"/>
                </a:cubicBezTo>
                <a:close/>
                <a:moveTo>
                  <a:pt x="46162" y="3452"/>
                </a:moveTo>
                <a:lnTo>
                  <a:pt x="46155" y="3461"/>
                </a:lnTo>
                <a:cubicBezTo>
                  <a:pt x="46159" y="3462"/>
                  <a:pt x="46163" y="3464"/>
                  <a:pt x="46167" y="3465"/>
                </a:cubicBezTo>
                <a:lnTo>
                  <a:pt x="46167" y="3465"/>
                </a:lnTo>
                <a:cubicBezTo>
                  <a:pt x="46165" y="3461"/>
                  <a:pt x="46164" y="3456"/>
                  <a:pt x="46162" y="3452"/>
                </a:cubicBezTo>
                <a:close/>
                <a:moveTo>
                  <a:pt x="3317" y="6000"/>
                </a:moveTo>
                <a:cubicBezTo>
                  <a:pt x="3355" y="6162"/>
                  <a:pt x="3300" y="6201"/>
                  <a:pt x="3220" y="6201"/>
                </a:cubicBezTo>
                <a:cubicBezTo>
                  <a:pt x="3161" y="6201"/>
                  <a:pt x="3089" y="6180"/>
                  <a:pt x="3029" y="6172"/>
                </a:cubicBezTo>
                <a:cubicBezTo>
                  <a:pt x="3004" y="6170"/>
                  <a:pt x="2991" y="6073"/>
                  <a:pt x="2971" y="6019"/>
                </a:cubicBezTo>
                <a:cubicBezTo>
                  <a:pt x="3087" y="6012"/>
                  <a:pt x="3201" y="6007"/>
                  <a:pt x="3317" y="6000"/>
                </a:cubicBezTo>
                <a:close/>
                <a:moveTo>
                  <a:pt x="33608" y="17770"/>
                </a:moveTo>
                <a:lnTo>
                  <a:pt x="33608" y="17770"/>
                </a:lnTo>
                <a:cubicBezTo>
                  <a:pt x="33608" y="17770"/>
                  <a:pt x="33609" y="17777"/>
                  <a:pt x="33609" y="17777"/>
                </a:cubicBezTo>
                <a:cubicBezTo>
                  <a:pt x="33611" y="17777"/>
                  <a:pt x="33612" y="17777"/>
                  <a:pt x="33614" y="17776"/>
                </a:cubicBezTo>
                <a:lnTo>
                  <a:pt x="33614" y="17776"/>
                </a:lnTo>
                <a:cubicBezTo>
                  <a:pt x="33612" y="17774"/>
                  <a:pt x="33610" y="17772"/>
                  <a:pt x="33608" y="17770"/>
                </a:cubicBezTo>
                <a:close/>
                <a:moveTo>
                  <a:pt x="33652" y="17775"/>
                </a:moveTo>
                <a:cubicBezTo>
                  <a:pt x="33640" y="17775"/>
                  <a:pt x="33627" y="17776"/>
                  <a:pt x="33614" y="17776"/>
                </a:cubicBezTo>
                <a:lnTo>
                  <a:pt x="33614" y="17776"/>
                </a:lnTo>
                <a:cubicBezTo>
                  <a:pt x="33662" y="17826"/>
                  <a:pt x="33706" y="17850"/>
                  <a:pt x="33747" y="17850"/>
                </a:cubicBezTo>
                <a:cubicBezTo>
                  <a:pt x="33775" y="17850"/>
                  <a:pt x="33801" y="17839"/>
                  <a:pt x="33826" y="17817"/>
                </a:cubicBezTo>
                <a:lnTo>
                  <a:pt x="33826" y="17817"/>
                </a:lnTo>
                <a:cubicBezTo>
                  <a:pt x="33778" y="17789"/>
                  <a:pt x="33720" y="17775"/>
                  <a:pt x="33652" y="17775"/>
                </a:cubicBezTo>
                <a:close/>
                <a:moveTo>
                  <a:pt x="37823" y="20243"/>
                </a:moveTo>
                <a:lnTo>
                  <a:pt x="37823" y="20243"/>
                </a:lnTo>
                <a:cubicBezTo>
                  <a:pt x="37822" y="20247"/>
                  <a:pt x="37820" y="20251"/>
                  <a:pt x="37818" y="20256"/>
                </a:cubicBezTo>
                <a:lnTo>
                  <a:pt x="37827" y="20247"/>
                </a:lnTo>
                <a:cubicBezTo>
                  <a:pt x="37826" y="20246"/>
                  <a:pt x="37824" y="20245"/>
                  <a:pt x="37823" y="20243"/>
                </a:cubicBezTo>
                <a:close/>
                <a:moveTo>
                  <a:pt x="29130" y="0"/>
                </a:moveTo>
                <a:cubicBezTo>
                  <a:pt x="29054" y="0"/>
                  <a:pt x="28682" y="190"/>
                  <a:pt x="28465" y="281"/>
                </a:cubicBezTo>
                <a:lnTo>
                  <a:pt x="27537" y="892"/>
                </a:lnTo>
                <a:cubicBezTo>
                  <a:pt x="27649" y="1048"/>
                  <a:pt x="27521" y="1075"/>
                  <a:pt x="27420" y="1115"/>
                </a:cubicBezTo>
                <a:lnTo>
                  <a:pt x="27420" y="1115"/>
                </a:lnTo>
                <a:cubicBezTo>
                  <a:pt x="27393" y="1207"/>
                  <a:pt x="27356" y="1285"/>
                  <a:pt x="27265" y="1285"/>
                </a:cubicBezTo>
                <a:cubicBezTo>
                  <a:pt x="27244" y="1285"/>
                  <a:pt x="27219" y="1280"/>
                  <a:pt x="27191" y="1270"/>
                </a:cubicBezTo>
                <a:cubicBezTo>
                  <a:pt x="26715" y="1517"/>
                  <a:pt x="26927" y="2340"/>
                  <a:pt x="26237" y="2407"/>
                </a:cubicBezTo>
                <a:cubicBezTo>
                  <a:pt x="26508" y="3021"/>
                  <a:pt x="26656" y="3606"/>
                  <a:pt x="25905" y="4018"/>
                </a:cubicBezTo>
                <a:cubicBezTo>
                  <a:pt x="25843" y="4052"/>
                  <a:pt x="25790" y="4234"/>
                  <a:pt x="25824" y="4297"/>
                </a:cubicBezTo>
                <a:cubicBezTo>
                  <a:pt x="26204" y="4975"/>
                  <a:pt x="25506" y="5141"/>
                  <a:pt x="25258" y="5518"/>
                </a:cubicBezTo>
                <a:cubicBezTo>
                  <a:pt x="25287" y="5548"/>
                  <a:pt x="25320" y="5579"/>
                  <a:pt x="25357" y="5609"/>
                </a:cubicBezTo>
                <a:cubicBezTo>
                  <a:pt x="25375" y="6583"/>
                  <a:pt x="25844" y="7636"/>
                  <a:pt x="24808" y="8418"/>
                </a:cubicBezTo>
                <a:cubicBezTo>
                  <a:pt x="24550" y="8613"/>
                  <a:pt x="24739" y="8791"/>
                  <a:pt x="24927" y="8997"/>
                </a:cubicBezTo>
                <a:cubicBezTo>
                  <a:pt x="25128" y="9216"/>
                  <a:pt x="25160" y="9637"/>
                  <a:pt x="24756" y="9664"/>
                </a:cubicBezTo>
                <a:cubicBezTo>
                  <a:pt x="24260" y="9696"/>
                  <a:pt x="24488" y="10075"/>
                  <a:pt x="24344" y="10264"/>
                </a:cubicBezTo>
                <a:cubicBezTo>
                  <a:pt x="24420" y="10399"/>
                  <a:pt x="24374" y="10437"/>
                  <a:pt x="24282" y="10437"/>
                </a:cubicBezTo>
                <a:cubicBezTo>
                  <a:pt x="24260" y="10437"/>
                  <a:pt x="24235" y="10435"/>
                  <a:pt x="24209" y="10432"/>
                </a:cubicBezTo>
                <a:cubicBezTo>
                  <a:pt x="24139" y="10452"/>
                  <a:pt x="24071" y="10472"/>
                  <a:pt x="24001" y="10491"/>
                </a:cubicBezTo>
                <a:cubicBezTo>
                  <a:pt x="24145" y="10921"/>
                  <a:pt x="23350" y="10931"/>
                  <a:pt x="23602" y="11446"/>
                </a:cubicBezTo>
                <a:cubicBezTo>
                  <a:pt x="23917" y="12096"/>
                  <a:pt x="23526" y="12418"/>
                  <a:pt x="22953" y="12606"/>
                </a:cubicBezTo>
                <a:cubicBezTo>
                  <a:pt x="23132" y="12855"/>
                  <a:pt x="23445" y="12940"/>
                  <a:pt x="23184" y="13451"/>
                </a:cubicBezTo>
                <a:cubicBezTo>
                  <a:pt x="22744" y="14307"/>
                  <a:pt x="22236" y="14954"/>
                  <a:pt x="21386" y="15455"/>
                </a:cubicBezTo>
                <a:cubicBezTo>
                  <a:pt x="20848" y="15769"/>
                  <a:pt x="20546" y="16473"/>
                  <a:pt x="20117" y="16985"/>
                </a:cubicBezTo>
                <a:cubicBezTo>
                  <a:pt x="19944" y="17192"/>
                  <a:pt x="19719" y="17356"/>
                  <a:pt x="19409" y="17514"/>
                </a:cubicBezTo>
                <a:cubicBezTo>
                  <a:pt x="19883" y="16710"/>
                  <a:pt x="18860" y="16058"/>
                  <a:pt x="19286" y="15275"/>
                </a:cubicBezTo>
                <a:cubicBezTo>
                  <a:pt x="19321" y="15211"/>
                  <a:pt x="19192" y="14980"/>
                  <a:pt x="19091" y="14934"/>
                </a:cubicBezTo>
                <a:cubicBezTo>
                  <a:pt x="18195" y="14529"/>
                  <a:pt x="18937" y="13508"/>
                  <a:pt x="18346" y="12990"/>
                </a:cubicBezTo>
                <a:cubicBezTo>
                  <a:pt x="18192" y="12856"/>
                  <a:pt x="18394" y="12849"/>
                  <a:pt x="18461" y="12814"/>
                </a:cubicBezTo>
                <a:cubicBezTo>
                  <a:pt x="19465" y="12266"/>
                  <a:pt x="18983" y="11621"/>
                  <a:pt x="18491" y="11109"/>
                </a:cubicBezTo>
                <a:cubicBezTo>
                  <a:pt x="18003" y="10599"/>
                  <a:pt x="19098" y="10341"/>
                  <a:pt x="18590" y="9839"/>
                </a:cubicBezTo>
                <a:cubicBezTo>
                  <a:pt x="18474" y="9722"/>
                  <a:pt x="18594" y="9458"/>
                  <a:pt x="18461" y="9458"/>
                </a:cubicBezTo>
                <a:cubicBezTo>
                  <a:pt x="18456" y="9458"/>
                  <a:pt x="18450" y="9458"/>
                  <a:pt x="18444" y="9459"/>
                </a:cubicBezTo>
                <a:cubicBezTo>
                  <a:pt x="18336" y="9474"/>
                  <a:pt x="18226" y="9498"/>
                  <a:pt x="18129" y="9498"/>
                </a:cubicBezTo>
                <a:cubicBezTo>
                  <a:pt x="17984" y="9498"/>
                  <a:pt x="17868" y="9444"/>
                  <a:pt x="17836" y="9224"/>
                </a:cubicBezTo>
                <a:cubicBezTo>
                  <a:pt x="17802" y="8979"/>
                  <a:pt x="17988" y="8944"/>
                  <a:pt x="18136" y="8944"/>
                </a:cubicBezTo>
                <a:cubicBezTo>
                  <a:pt x="18194" y="8944"/>
                  <a:pt x="18247" y="8950"/>
                  <a:pt x="18277" y="8950"/>
                </a:cubicBezTo>
                <a:cubicBezTo>
                  <a:pt x="18292" y="8950"/>
                  <a:pt x="18301" y="8948"/>
                  <a:pt x="18303" y="8944"/>
                </a:cubicBezTo>
                <a:cubicBezTo>
                  <a:pt x="17570" y="7902"/>
                  <a:pt x="16865" y="7009"/>
                  <a:pt x="16729" y="5791"/>
                </a:cubicBezTo>
                <a:cubicBezTo>
                  <a:pt x="16670" y="5818"/>
                  <a:pt x="16622" y="5829"/>
                  <a:pt x="16582" y="5829"/>
                </a:cubicBezTo>
                <a:cubicBezTo>
                  <a:pt x="16328" y="5829"/>
                  <a:pt x="16379" y="5380"/>
                  <a:pt x="16125" y="5380"/>
                </a:cubicBezTo>
                <a:cubicBezTo>
                  <a:pt x="16124" y="5380"/>
                  <a:pt x="16123" y="5380"/>
                  <a:pt x="16123" y="5380"/>
                </a:cubicBezTo>
                <a:cubicBezTo>
                  <a:pt x="16042" y="5540"/>
                  <a:pt x="15871" y="5595"/>
                  <a:pt x="15741" y="5595"/>
                </a:cubicBezTo>
                <a:cubicBezTo>
                  <a:pt x="15636" y="5595"/>
                  <a:pt x="15557" y="5559"/>
                  <a:pt x="15571" y="5513"/>
                </a:cubicBezTo>
                <a:cubicBezTo>
                  <a:pt x="15824" y="4686"/>
                  <a:pt x="14741" y="4719"/>
                  <a:pt x="14728" y="4106"/>
                </a:cubicBezTo>
                <a:cubicBezTo>
                  <a:pt x="14728" y="4106"/>
                  <a:pt x="14661" y="4122"/>
                  <a:pt x="14661" y="4122"/>
                </a:cubicBezTo>
                <a:lnTo>
                  <a:pt x="14622" y="4066"/>
                </a:lnTo>
                <a:cubicBezTo>
                  <a:pt x="14610" y="4067"/>
                  <a:pt x="14598" y="4067"/>
                  <a:pt x="14586" y="4067"/>
                </a:cubicBezTo>
                <a:cubicBezTo>
                  <a:pt x="14058" y="4067"/>
                  <a:pt x="13872" y="3494"/>
                  <a:pt x="13405" y="3327"/>
                </a:cubicBezTo>
                <a:cubicBezTo>
                  <a:pt x="13344" y="3305"/>
                  <a:pt x="13275" y="3301"/>
                  <a:pt x="13202" y="3301"/>
                </a:cubicBezTo>
                <a:cubicBezTo>
                  <a:pt x="13157" y="3301"/>
                  <a:pt x="13112" y="3302"/>
                  <a:pt x="13066" y="3302"/>
                </a:cubicBezTo>
                <a:cubicBezTo>
                  <a:pt x="12901" y="3302"/>
                  <a:pt x="12741" y="3281"/>
                  <a:pt x="12656" y="3082"/>
                </a:cubicBezTo>
                <a:cubicBezTo>
                  <a:pt x="12445" y="3399"/>
                  <a:pt x="12272" y="3512"/>
                  <a:pt x="12122" y="3512"/>
                </a:cubicBezTo>
                <a:cubicBezTo>
                  <a:pt x="11782" y="3512"/>
                  <a:pt x="11553" y="2937"/>
                  <a:pt x="11238" y="2811"/>
                </a:cubicBezTo>
                <a:cubicBezTo>
                  <a:pt x="11094" y="3109"/>
                  <a:pt x="10914" y="3228"/>
                  <a:pt x="10711" y="3228"/>
                </a:cubicBezTo>
                <a:cubicBezTo>
                  <a:pt x="10544" y="3228"/>
                  <a:pt x="10362" y="3148"/>
                  <a:pt x="10171" y="3023"/>
                </a:cubicBezTo>
                <a:cubicBezTo>
                  <a:pt x="9925" y="3414"/>
                  <a:pt x="9624" y="3738"/>
                  <a:pt x="9169" y="3880"/>
                </a:cubicBezTo>
                <a:cubicBezTo>
                  <a:pt x="9098" y="4116"/>
                  <a:pt x="9022" y="4349"/>
                  <a:pt x="8948" y="4584"/>
                </a:cubicBezTo>
                <a:cubicBezTo>
                  <a:pt x="8872" y="4687"/>
                  <a:pt x="8789" y="4728"/>
                  <a:pt x="8703" y="4728"/>
                </a:cubicBezTo>
                <a:cubicBezTo>
                  <a:pt x="8620" y="4728"/>
                  <a:pt x="8534" y="4691"/>
                  <a:pt x="8446" y="4634"/>
                </a:cubicBezTo>
                <a:cubicBezTo>
                  <a:pt x="8443" y="4634"/>
                  <a:pt x="8440" y="4634"/>
                  <a:pt x="8437" y="4634"/>
                </a:cubicBezTo>
                <a:cubicBezTo>
                  <a:pt x="8230" y="4634"/>
                  <a:pt x="8239" y="4775"/>
                  <a:pt x="8256" y="4921"/>
                </a:cubicBezTo>
                <a:cubicBezTo>
                  <a:pt x="8379" y="4964"/>
                  <a:pt x="8502" y="5005"/>
                  <a:pt x="8624" y="5046"/>
                </a:cubicBezTo>
                <a:cubicBezTo>
                  <a:pt x="8435" y="5188"/>
                  <a:pt x="8247" y="5331"/>
                  <a:pt x="8058" y="5473"/>
                </a:cubicBezTo>
                <a:cubicBezTo>
                  <a:pt x="8018" y="5599"/>
                  <a:pt x="7769" y="5570"/>
                  <a:pt x="7833" y="5774"/>
                </a:cubicBezTo>
                <a:cubicBezTo>
                  <a:pt x="7914" y="5834"/>
                  <a:pt x="8067" y="5895"/>
                  <a:pt x="8065" y="5955"/>
                </a:cubicBezTo>
                <a:cubicBezTo>
                  <a:pt x="8061" y="6443"/>
                  <a:pt x="7394" y="6957"/>
                  <a:pt x="7469" y="7049"/>
                </a:cubicBezTo>
                <a:cubicBezTo>
                  <a:pt x="8062" y="7772"/>
                  <a:pt x="7351" y="8072"/>
                  <a:pt x="7097" y="8518"/>
                </a:cubicBezTo>
                <a:cubicBezTo>
                  <a:pt x="6451" y="9641"/>
                  <a:pt x="6366" y="10974"/>
                  <a:pt x="5749" y="12148"/>
                </a:cubicBezTo>
                <a:cubicBezTo>
                  <a:pt x="5262" y="11466"/>
                  <a:pt x="5072" y="10793"/>
                  <a:pt x="5252" y="9935"/>
                </a:cubicBezTo>
                <a:cubicBezTo>
                  <a:pt x="5339" y="9527"/>
                  <a:pt x="5815" y="8876"/>
                  <a:pt x="5053" y="8500"/>
                </a:cubicBezTo>
                <a:cubicBezTo>
                  <a:pt x="5006" y="8478"/>
                  <a:pt x="5020" y="8217"/>
                  <a:pt x="5082" y="8111"/>
                </a:cubicBezTo>
                <a:cubicBezTo>
                  <a:pt x="5912" y="6633"/>
                  <a:pt x="4615" y="6636"/>
                  <a:pt x="3826" y="6273"/>
                </a:cubicBezTo>
                <a:cubicBezTo>
                  <a:pt x="3653" y="6194"/>
                  <a:pt x="3411" y="6223"/>
                  <a:pt x="3319" y="6000"/>
                </a:cubicBezTo>
                <a:lnTo>
                  <a:pt x="3319" y="6000"/>
                </a:lnTo>
                <a:cubicBezTo>
                  <a:pt x="3325" y="6000"/>
                  <a:pt x="3331" y="5999"/>
                  <a:pt x="3337" y="5999"/>
                </a:cubicBezTo>
                <a:cubicBezTo>
                  <a:pt x="3341" y="5928"/>
                  <a:pt x="3332" y="5860"/>
                  <a:pt x="3312" y="5791"/>
                </a:cubicBezTo>
                <a:cubicBezTo>
                  <a:pt x="2897" y="5867"/>
                  <a:pt x="2482" y="5944"/>
                  <a:pt x="2067" y="6019"/>
                </a:cubicBezTo>
                <a:cubicBezTo>
                  <a:pt x="1649" y="6814"/>
                  <a:pt x="1720" y="7730"/>
                  <a:pt x="1442" y="8559"/>
                </a:cubicBezTo>
                <a:cubicBezTo>
                  <a:pt x="990" y="9197"/>
                  <a:pt x="1185" y="10031"/>
                  <a:pt x="804" y="10691"/>
                </a:cubicBezTo>
                <a:cubicBezTo>
                  <a:pt x="889" y="11430"/>
                  <a:pt x="544" y="12201"/>
                  <a:pt x="965" y="12918"/>
                </a:cubicBezTo>
                <a:cubicBezTo>
                  <a:pt x="997" y="12973"/>
                  <a:pt x="1013" y="13077"/>
                  <a:pt x="982" y="13124"/>
                </a:cubicBezTo>
                <a:cubicBezTo>
                  <a:pt x="0" y="14598"/>
                  <a:pt x="1290" y="14771"/>
                  <a:pt x="2159" y="15189"/>
                </a:cubicBezTo>
                <a:cubicBezTo>
                  <a:pt x="2402" y="15307"/>
                  <a:pt x="2515" y="15514"/>
                  <a:pt x="2508" y="15784"/>
                </a:cubicBezTo>
                <a:cubicBezTo>
                  <a:pt x="2573" y="15784"/>
                  <a:pt x="2637" y="15800"/>
                  <a:pt x="2697" y="15829"/>
                </a:cubicBezTo>
                <a:cubicBezTo>
                  <a:pt x="2766" y="15804"/>
                  <a:pt x="2825" y="15793"/>
                  <a:pt x="2878" y="15793"/>
                </a:cubicBezTo>
                <a:cubicBezTo>
                  <a:pt x="3080" y="15793"/>
                  <a:pt x="3167" y="15964"/>
                  <a:pt x="3219" y="16187"/>
                </a:cubicBezTo>
                <a:cubicBezTo>
                  <a:pt x="3368" y="16227"/>
                  <a:pt x="3595" y="16151"/>
                  <a:pt x="3584" y="16432"/>
                </a:cubicBezTo>
                <a:lnTo>
                  <a:pt x="3630" y="16488"/>
                </a:lnTo>
                <a:lnTo>
                  <a:pt x="3593" y="16551"/>
                </a:lnTo>
                <a:cubicBezTo>
                  <a:pt x="3863" y="16587"/>
                  <a:pt x="4132" y="16622"/>
                  <a:pt x="4400" y="16658"/>
                </a:cubicBezTo>
                <a:cubicBezTo>
                  <a:pt x="4490" y="16510"/>
                  <a:pt x="4584" y="16463"/>
                  <a:pt x="4680" y="16463"/>
                </a:cubicBezTo>
                <a:cubicBezTo>
                  <a:pt x="4855" y="16463"/>
                  <a:pt x="5038" y="16622"/>
                  <a:pt x="5213" y="16622"/>
                </a:cubicBezTo>
                <a:cubicBezTo>
                  <a:pt x="5223" y="16622"/>
                  <a:pt x="5234" y="16622"/>
                  <a:pt x="5244" y="16621"/>
                </a:cubicBezTo>
                <a:cubicBezTo>
                  <a:pt x="5378" y="16507"/>
                  <a:pt x="5513" y="16358"/>
                  <a:pt x="5645" y="16358"/>
                </a:cubicBezTo>
                <a:cubicBezTo>
                  <a:pt x="5736" y="16358"/>
                  <a:pt x="5827" y="16430"/>
                  <a:pt x="5914" y="16636"/>
                </a:cubicBezTo>
                <a:cubicBezTo>
                  <a:pt x="5953" y="16639"/>
                  <a:pt x="5991" y="16640"/>
                  <a:pt x="6029" y="16640"/>
                </a:cubicBezTo>
                <a:cubicBezTo>
                  <a:pt x="6988" y="16640"/>
                  <a:pt x="7459" y="15839"/>
                  <a:pt x="7983" y="15243"/>
                </a:cubicBezTo>
                <a:cubicBezTo>
                  <a:pt x="8190" y="15007"/>
                  <a:pt x="8476" y="14955"/>
                  <a:pt x="8635" y="14719"/>
                </a:cubicBezTo>
                <a:cubicBezTo>
                  <a:pt x="8866" y="14059"/>
                  <a:pt x="9587" y="14206"/>
                  <a:pt x="10018" y="13877"/>
                </a:cubicBezTo>
                <a:cubicBezTo>
                  <a:pt x="9820" y="12996"/>
                  <a:pt x="10547" y="12460"/>
                  <a:pt x="10811" y="11751"/>
                </a:cubicBezTo>
                <a:cubicBezTo>
                  <a:pt x="10887" y="11323"/>
                  <a:pt x="10962" y="10897"/>
                  <a:pt x="11039" y="10469"/>
                </a:cubicBezTo>
                <a:cubicBezTo>
                  <a:pt x="10992" y="9547"/>
                  <a:pt x="11947" y="8951"/>
                  <a:pt x="11839" y="8000"/>
                </a:cubicBezTo>
                <a:cubicBezTo>
                  <a:pt x="11823" y="7848"/>
                  <a:pt x="11890" y="7672"/>
                  <a:pt x="12060" y="7672"/>
                </a:cubicBezTo>
                <a:cubicBezTo>
                  <a:pt x="12104" y="7672"/>
                  <a:pt x="12157" y="7684"/>
                  <a:pt x="12216" y="7713"/>
                </a:cubicBezTo>
                <a:cubicBezTo>
                  <a:pt x="13222" y="8198"/>
                  <a:pt x="14415" y="10855"/>
                  <a:pt x="14221" y="12164"/>
                </a:cubicBezTo>
                <a:cubicBezTo>
                  <a:pt x="14411" y="12256"/>
                  <a:pt x="14567" y="12383"/>
                  <a:pt x="14617" y="12599"/>
                </a:cubicBezTo>
                <a:cubicBezTo>
                  <a:pt x="14830" y="13522"/>
                  <a:pt x="15041" y="14445"/>
                  <a:pt x="15252" y="15368"/>
                </a:cubicBezTo>
                <a:cubicBezTo>
                  <a:pt x="15477" y="16500"/>
                  <a:pt x="15700" y="17633"/>
                  <a:pt x="15925" y="18767"/>
                </a:cubicBezTo>
                <a:cubicBezTo>
                  <a:pt x="16569" y="18826"/>
                  <a:pt x="16575" y="19372"/>
                  <a:pt x="16466" y="19735"/>
                </a:cubicBezTo>
                <a:cubicBezTo>
                  <a:pt x="16370" y="20051"/>
                  <a:pt x="16410" y="20160"/>
                  <a:pt x="16638" y="20300"/>
                </a:cubicBezTo>
                <a:cubicBezTo>
                  <a:pt x="16821" y="20423"/>
                  <a:pt x="17003" y="20546"/>
                  <a:pt x="17187" y="20668"/>
                </a:cubicBezTo>
                <a:cubicBezTo>
                  <a:pt x="17263" y="20692"/>
                  <a:pt x="17340" y="20718"/>
                  <a:pt x="17417" y="20742"/>
                </a:cubicBezTo>
                <a:cubicBezTo>
                  <a:pt x="17423" y="20519"/>
                  <a:pt x="17501" y="20463"/>
                  <a:pt x="17602" y="20463"/>
                </a:cubicBezTo>
                <a:cubicBezTo>
                  <a:pt x="17704" y="20463"/>
                  <a:pt x="17829" y="20519"/>
                  <a:pt x="17931" y="20519"/>
                </a:cubicBezTo>
                <a:cubicBezTo>
                  <a:pt x="17934" y="20519"/>
                  <a:pt x="17936" y="20519"/>
                  <a:pt x="17939" y="20519"/>
                </a:cubicBezTo>
                <a:cubicBezTo>
                  <a:pt x="17974" y="20510"/>
                  <a:pt x="18008" y="20506"/>
                  <a:pt x="18042" y="20506"/>
                </a:cubicBezTo>
                <a:cubicBezTo>
                  <a:pt x="18395" y="20506"/>
                  <a:pt x="18701" y="20922"/>
                  <a:pt x="19053" y="20922"/>
                </a:cubicBezTo>
                <a:cubicBezTo>
                  <a:pt x="19188" y="20922"/>
                  <a:pt x="19330" y="20861"/>
                  <a:pt x="19485" y="20691"/>
                </a:cubicBezTo>
                <a:cubicBezTo>
                  <a:pt x="19935" y="20342"/>
                  <a:pt x="20511" y="20341"/>
                  <a:pt x="21013" y="20133"/>
                </a:cubicBezTo>
                <a:cubicBezTo>
                  <a:pt x="21158" y="20119"/>
                  <a:pt x="21304" y="20105"/>
                  <a:pt x="21450" y="20091"/>
                </a:cubicBezTo>
                <a:cubicBezTo>
                  <a:pt x="21749" y="19299"/>
                  <a:pt x="22683" y="19196"/>
                  <a:pt x="23120" y="18553"/>
                </a:cubicBezTo>
                <a:cubicBezTo>
                  <a:pt x="23165" y="18269"/>
                  <a:pt x="23482" y="18403"/>
                  <a:pt x="23606" y="18238"/>
                </a:cubicBezTo>
                <a:cubicBezTo>
                  <a:pt x="23876" y="18058"/>
                  <a:pt x="23809" y="17586"/>
                  <a:pt x="24223" y="17532"/>
                </a:cubicBezTo>
                <a:lnTo>
                  <a:pt x="24243" y="17507"/>
                </a:lnTo>
                <a:cubicBezTo>
                  <a:pt x="24213" y="17376"/>
                  <a:pt x="24249" y="17310"/>
                  <a:pt x="24351" y="17310"/>
                </a:cubicBezTo>
                <a:cubicBezTo>
                  <a:pt x="24374" y="17310"/>
                  <a:pt x="24401" y="17313"/>
                  <a:pt x="24431" y="17320"/>
                </a:cubicBezTo>
                <a:lnTo>
                  <a:pt x="24456" y="17299"/>
                </a:lnTo>
                <a:cubicBezTo>
                  <a:pt x="24839" y="16857"/>
                  <a:pt x="25221" y="16413"/>
                  <a:pt x="25604" y="15969"/>
                </a:cubicBezTo>
                <a:cubicBezTo>
                  <a:pt x="25735" y="15769"/>
                  <a:pt x="25867" y="15568"/>
                  <a:pt x="25998" y="15368"/>
                </a:cubicBezTo>
                <a:cubicBezTo>
                  <a:pt x="26029" y="14974"/>
                  <a:pt x="26021" y="14557"/>
                  <a:pt x="26516" y="14416"/>
                </a:cubicBezTo>
                <a:cubicBezTo>
                  <a:pt x="26349" y="14300"/>
                  <a:pt x="26221" y="14185"/>
                  <a:pt x="26525" y="14081"/>
                </a:cubicBezTo>
                <a:cubicBezTo>
                  <a:pt x="26545" y="13940"/>
                  <a:pt x="26565" y="13799"/>
                  <a:pt x="26585" y="13660"/>
                </a:cubicBezTo>
                <a:cubicBezTo>
                  <a:pt x="26569" y="13556"/>
                  <a:pt x="26580" y="13486"/>
                  <a:pt x="26651" y="13486"/>
                </a:cubicBezTo>
                <a:cubicBezTo>
                  <a:pt x="26677" y="13486"/>
                  <a:pt x="26712" y="13495"/>
                  <a:pt x="26756" y="13516"/>
                </a:cubicBezTo>
                <a:cubicBezTo>
                  <a:pt x="27041" y="13371"/>
                  <a:pt x="26830" y="12795"/>
                  <a:pt x="27282" y="12795"/>
                </a:cubicBezTo>
                <a:cubicBezTo>
                  <a:pt x="27311" y="12795"/>
                  <a:pt x="27343" y="12797"/>
                  <a:pt x="27377" y="12802"/>
                </a:cubicBezTo>
                <a:cubicBezTo>
                  <a:pt x="27397" y="12743"/>
                  <a:pt x="27402" y="12683"/>
                  <a:pt x="27393" y="12622"/>
                </a:cubicBezTo>
                <a:cubicBezTo>
                  <a:pt x="27161" y="12528"/>
                  <a:pt x="27161" y="12414"/>
                  <a:pt x="27367" y="12286"/>
                </a:cubicBezTo>
                <a:cubicBezTo>
                  <a:pt x="27390" y="12178"/>
                  <a:pt x="27413" y="12069"/>
                  <a:pt x="27437" y="11959"/>
                </a:cubicBezTo>
                <a:cubicBezTo>
                  <a:pt x="27295" y="11675"/>
                  <a:pt x="27565" y="11528"/>
                  <a:pt x="27652" y="11321"/>
                </a:cubicBezTo>
                <a:cubicBezTo>
                  <a:pt x="27446" y="10911"/>
                  <a:pt x="28041" y="10661"/>
                  <a:pt x="27862" y="10255"/>
                </a:cubicBezTo>
                <a:cubicBezTo>
                  <a:pt x="27935" y="10132"/>
                  <a:pt x="28006" y="10008"/>
                  <a:pt x="28077" y="9883"/>
                </a:cubicBezTo>
                <a:cubicBezTo>
                  <a:pt x="28388" y="9385"/>
                  <a:pt x="28026" y="8651"/>
                  <a:pt x="28640" y="8257"/>
                </a:cubicBezTo>
                <a:cubicBezTo>
                  <a:pt x="28700" y="6950"/>
                  <a:pt x="29377" y="5804"/>
                  <a:pt x="29540" y="4342"/>
                </a:cubicBezTo>
                <a:cubicBezTo>
                  <a:pt x="29933" y="4949"/>
                  <a:pt x="30166" y="5331"/>
                  <a:pt x="30257" y="5902"/>
                </a:cubicBezTo>
                <a:cubicBezTo>
                  <a:pt x="30337" y="6396"/>
                  <a:pt x="30438" y="6993"/>
                  <a:pt x="30861" y="7494"/>
                </a:cubicBezTo>
                <a:cubicBezTo>
                  <a:pt x="31563" y="8321"/>
                  <a:pt x="31557" y="9413"/>
                  <a:pt x="31435" y="10469"/>
                </a:cubicBezTo>
                <a:cubicBezTo>
                  <a:pt x="31601" y="10857"/>
                  <a:pt x="31701" y="11252"/>
                  <a:pt x="31789" y="11672"/>
                </a:cubicBezTo>
                <a:cubicBezTo>
                  <a:pt x="31955" y="12475"/>
                  <a:pt x="31641" y="13343"/>
                  <a:pt x="32121" y="14089"/>
                </a:cubicBezTo>
                <a:cubicBezTo>
                  <a:pt x="33016" y="14668"/>
                  <a:pt x="32965" y="15736"/>
                  <a:pt x="33330" y="16574"/>
                </a:cubicBezTo>
                <a:cubicBezTo>
                  <a:pt x="33501" y="16965"/>
                  <a:pt x="34001" y="17224"/>
                  <a:pt x="33885" y="17738"/>
                </a:cubicBezTo>
                <a:cubicBezTo>
                  <a:pt x="33866" y="17772"/>
                  <a:pt x="33846" y="17799"/>
                  <a:pt x="33826" y="17817"/>
                </a:cubicBezTo>
                <a:lnTo>
                  <a:pt x="33826" y="17817"/>
                </a:lnTo>
                <a:cubicBezTo>
                  <a:pt x="33898" y="17860"/>
                  <a:pt x="33946" y="17935"/>
                  <a:pt x="33970" y="18044"/>
                </a:cubicBezTo>
                <a:cubicBezTo>
                  <a:pt x="34394" y="18525"/>
                  <a:pt x="34990" y="18903"/>
                  <a:pt x="34849" y="19698"/>
                </a:cubicBezTo>
                <a:cubicBezTo>
                  <a:pt x="34794" y="20010"/>
                  <a:pt x="35178" y="19987"/>
                  <a:pt x="35313" y="20165"/>
                </a:cubicBezTo>
                <a:cubicBezTo>
                  <a:pt x="35477" y="20088"/>
                  <a:pt x="35645" y="20050"/>
                  <a:pt x="35816" y="20050"/>
                </a:cubicBezTo>
                <a:cubicBezTo>
                  <a:pt x="35920" y="20050"/>
                  <a:pt x="36024" y="20064"/>
                  <a:pt x="36130" y="20092"/>
                </a:cubicBezTo>
                <a:cubicBezTo>
                  <a:pt x="36218" y="20122"/>
                  <a:pt x="36307" y="20134"/>
                  <a:pt x="36397" y="20134"/>
                </a:cubicBezTo>
                <a:cubicBezTo>
                  <a:pt x="36683" y="20134"/>
                  <a:pt x="36980" y="20018"/>
                  <a:pt x="37267" y="20018"/>
                </a:cubicBezTo>
                <a:cubicBezTo>
                  <a:pt x="37459" y="20018"/>
                  <a:pt x="37647" y="20070"/>
                  <a:pt x="37823" y="20243"/>
                </a:cubicBezTo>
                <a:lnTo>
                  <a:pt x="37823" y="20243"/>
                </a:lnTo>
                <a:cubicBezTo>
                  <a:pt x="37868" y="20127"/>
                  <a:pt x="37918" y="20077"/>
                  <a:pt x="37972" y="20077"/>
                </a:cubicBezTo>
                <a:cubicBezTo>
                  <a:pt x="38029" y="20077"/>
                  <a:pt x="38090" y="20134"/>
                  <a:pt x="38154" y="20230"/>
                </a:cubicBezTo>
                <a:cubicBezTo>
                  <a:pt x="38293" y="20257"/>
                  <a:pt x="38431" y="20284"/>
                  <a:pt x="38569" y="20311"/>
                </a:cubicBezTo>
                <a:cubicBezTo>
                  <a:pt x="38569" y="20311"/>
                  <a:pt x="38628" y="20314"/>
                  <a:pt x="38629" y="20314"/>
                </a:cubicBezTo>
                <a:cubicBezTo>
                  <a:pt x="38503" y="19911"/>
                  <a:pt x="38706" y="19874"/>
                  <a:pt x="38943" y="19874"/>
                </a:cubicBezTo>
                <a:cubicBezTo>
                  <a:pt x="38996" y="19874"/>
                  <a:pt x="39051" y="19876"/>
                  <a:pt x="39104" y="19876"/>
                </a:cubicBezTo>
                <a:cubicBezTo>
                  <a:pt x="39107" y="19876"/>
                  <a:pt x="39111" y="19876"/>
                  <a:pt x="39114" y="19876"/>
                </a:cubicBezTo>
                <a:cubicBezTo>
                  <a:pt x="39174" y="19846"/>
                  <a:pt x="39236" y="19830"/>
                  <a:pt x="39303" y="19830"/>
                </a:cubicBezTo>
                <a:cubicBezTo>
                  <a:pt x="39155" y="19281"/>
                  <a:pt x="39355" y="19198"/>
                  <a:pt x="39617" y="19198"/>
                </a:cubicBezTo>
                <a:cubicBezTo>
                  <a:pt x="39731" y="19198"/>
                  <a:pt x="39858" y="19214"/>
                  <a:pt x="39973" y="19214"/>
                </a:cubicBezTo>
                <a:cubicBezTo>
                  <a:pt x="40039" y="19214"/>
                  <a:pt x="40101" y="19209"/>
                  <a:pt x="40155" y="19192"/>
                </a:cubicBezTo>
                <a:cubicBezTo>
                  <a:pt x="39559" y="18418"/>
                  <a:pt x="41153" y="18963"/>
                  <a:pt x="40765" y="18128"/>
                </a:cubicBezTo>
                <a:cubicBezTo>
                  <a:pt x="40529" y="17618"/>
                  <a:pt x="40898" y="17300"/>
                  <a:pt x="41429" y="17300"/>
                </a:cubicBezTo>
                <a:cubicBezTo>
                  <a:pt x="41507" y="17300"/>
                  <a:pt x="41588" y="17306"/>
                  <a:pt x="41671" y="17320"/>
                </a:cubicBezTo>
                <a:cubicBezTo>
                  <a:pt x="41809" y="17229"/>
                  <a:pt x="41948" y="17138"/>
                  <a:pt x="42088" y="17047"/>
                </a:cubicBezTo>
                <a:cubicBezTo>
                  <a:pt x="42369" y="16732"/>
                  <a:pt x="42649" y="16416"/>
                  <a:pt x="42931" y="16100"/>
                </a:cubicBezTo>
                <a:cubicBezTo>
                  <a:pt x="42948" y="16025"/>
                  <a:pt x="42993" y="15985"/>
                  <a:pt x="43070" y="15978"/>
                </a:cubicBezTo>
                <a:lnTo>
                  <a:pt x="43066" y="15974"/>
                </a:lnTo>
                <a:cubicBezTo>
                  <a:pt x="43063" y="15806"/>
                  <a:pt x="43245" y="15770"/>
                  <a:pt x="43309" y="15602"/>
                </a:cubicBezTo>
                <a:cubicBezTo>
                  <a:pt x="43520" y="15051"/>
                  <a:pt x="43352" y="14242"/>
                  <a:pt x="43902" y="13966"/>
                </a:cubicBezTo>
                <a:cubicBezTo>
                  <a:pt x="44713" y="13560"/>
                  <a:pt x="44963" y="12905"/>
                  <a:pt x="45162" y="12150"/>
                </a:cubicBezTo>
                <a:cubicBezTo>
                  <a:pt x="45870" y="10955"/>
                  <a:pt x="45809" y="9408"/>
                  <a:pt x="46978" y="8390"/>
                </a:cubicBezTo>
                <a:cubicBezTo>
                  <a:pt x="47270" y="8136"/>
                  <a:pt x="47648" y="7590"/>
                  <a:pt x="47420" y="6935"/>
                </a:cubicBezTo>
                <a:cubicBezTo>
                  <a:pt x="47266" y="6488"/>
                  <a:pt x="48657" y="4794"/>
                  <a:pt x="49116" y="4794"/>
                </a:cubicBezTo>
                <a:cubicBezTo>
                  <a:pt x="49117" y="4794"/>
                  <a:pt x="49118" y="4794"/>
                  <a:pt x="49118" y="4794"/>
                </a:cubicBezTo>
                <a:cubicBezTo>
                  <a:pt x="49492" y="4800"/>
                  <a:pt x="49825" y="5065"/>
                  <a:pt x="50022" y="5385"/>
                </a:cubicBezTo>
                <a:cubicBezTo>
                  <a:pt x="50383" y="5973"/>
                  <a:pt x="50762" y="6562"/>
                  <a:pt x="50819" y="7282"/>
                </a:cubicBezTo>
                <a:cubicBezTo>
                  <a:pt x="51004" y="7531"/>
                  <a:pt x="51062" y="7815"/>
                  <a:pt x="51065" y="8117"/>
                </a:cubicBezTo>
                <a:cubicBezTo>
                  <a:pt x="51279" y="8882"/>
                  <a:pt x="52234" y="9328"/>
                  <a:pt x="51997" y="10287"/>
                </a:cubicBezTo>
                <a:cubicBezTo>
                  <a:pt x="51980" y="11555"/>
                  <a:pt x="52510" y="12812"/>
                  <a:pt x="52071" y="14089"/>
                </a:cubicBezTo>
                <a:cubicBezTo>
                  <a:pt x="52327" y="15399"/>
                  <a:pt x="51529" y="16164"/>
                  <a:pt x="50613" y="16848"/>
                </a:cubicBezTo>
                <a:cubicBezTo>
                  <a:pt x="50380" y="17023"/>
                  <a:pt x="50009" y="17060"/>
                  <a:pt x="50213" y="17488"/>
                </a:cubicBezTo>
                <a:cubicBezTo>
                  <a:pt x="50478" y="17571"/>
                  <a:pt x="50741" y="17656"/>
                  <a:pt x="50656" y="18026"/>
                </a:cubicBezTo>
                <a:cubicBezTo>
                  <a:pt x="50866" y="18175"/>
                  <a:pt x="51055" y="18234"/>
                  <a:pt x="51229" y="18234"/>
                </a:cubicBezTo>
                <a:cubicBezTo>
                  <a:pt x="51684" y="18234"/>
                  <a:pt x="52041" y="17832"/>
                  <a:pt x="52439" y="17593"/>
                </a:cubicBezTo>
                <a:cubicBezTo>
                  <a:pt x="52616" y="17486"/>
                  <a:pt x="52802" y="17304"/>
                  <a:pt x="52974" y="17304"/>
                </a:cubicBezTo>
                <a:cubicBezTo>
                  <a:pt x="53094" y="17304"/>
                  <a:pt x="53207" y="17394"/>
                  <a:pt x="53305" y="17663"/>
                </a:cubicBezTo>
                <a:cubicBezTo>
                  <a:pt x="53404" y="17437"/>
                  <a:pt x="53303" y="17054"/>
                  <a:pt x="53683" y="17054"/>
                </a:cubicBezTo>
                <a:cubicBezTo>
                  <a:pt x="53714" y="17054"/>
                  <a:pt x="53748" y="17056"/>
                  <a:pt x="53786" y="17062"/>
                </a:cubicBezTo>
                <a:cubicBezTo>
                  <a:pt x="54257" y="16137"/>
                  <a:pt x="54191" y="15110"/>
                  <a:pt x="54345" y="14126"/>
                </a:cubicBezTo>
                <a:cubicBezTo>
                  <a:pt x="54164" y="13919"/>
                  <a:pt x="54238" y="13681"/>
                  <a:pt x="54272" y="13451"/>
                </a:cubicBezTo>
                <a:cubicBezTo>
                  <a:pt x="54305" y="12949"/>
                  <a:pt x="54032" y="12416"/>
                  <a:pt x="54424" y="11951"/>
                </a:cubicBezTo>
                <a:cubicBezTo>
                  <a:pt x="54266" y="11541"/>
                  <a:pt x="53874" y="11158"/>
                  <a:pt x="54272" y="10682"/>
                </a:cubicBezTo>
                <a:cubicBezTo>
                  <a:pt x="54437" y="10204"/>
                  <a:pt x="53836" y="9861"/>
                  <a:pt x="54043" y="9376"/>
                </a:cubicBezTo>
                <a:cubicBezTo>
                  <a:pt x="53816" y="8678"/>
                  <a:pt x="53588" y="7981"/>
                  <a:pt x="53361" y="7283"/>
                </a:cubicBezTo>
                <a:cubicBezTo>
                  <a:pt x="52785" y="6347"/>
                  <a:pt x="52300" y="5366"/>
                  <a:pt x="51946" y="4328"/>
                </a:cubicBezTo>
                <a:cubicBezTo>
                  <a:pt x="51853" y="4059"/>
                  <a:pt x="51471" y="3994"/>
                  <a:pt x="51545" y="3653"/>
                </a:cubicBezTo>
                <a:lnTo>
                  <a:pt x="51545" y="3432"/>
                </a:lnTo>
                <a:cubicBezTo>
                  <a:pt x="51435" y="3271"/>
                  <a:pt x="51572" y="3247"/>
                  <a:pt x="51671" y="3202"/>
                </a:cubicBezTo>
                <a:cubicBezTo>
                  <a:pt x="51677" y="3142"/>
                  <a:pt x="51671" y="3082"/>
                  <a:pt x="51653" y="3024"/>
                </a:cubicBezTo>
                <a:cubicBezTo>
                  <a:pt x="51412" y="2964"/>
                  <a:pt x="51495" y="2748"/>
                  <a:pt x="51444" y="2596"/>
                </a:cubicBezTo>
                <a:cubicBezTo>
                  <a:pt x="51423" y="2593"/>
                  <a:pt x="51403" y="2592"/>
                  <a:pt x="51383" y="2592"/>
                </a:cubicBezTo>
                <a:cubicBezTo>
                  <a:pt x="51342" y="2592"/>
                  <a:pt x="51301" y="2597"/>
                  <a:pt x="51262" y="2609"/>
                </a:cubicBezTo>
                <a:cubicBezTo>
                  <a:pt x="51142" y="2964"/>
                  <a:pt x="51025" y="3088"/>
                  <a:pt x="50910" y="3088"/>
                </a:cubicBezTo>
                <a:cubicBezTo>
                  <a:pt x="50730" y="3088"/>
                  <a:pt x="50554" y="2791"/>
                  <a:pt x="50377" y="2599"/>
                </a:cubicBezTo>
                <a:cubicBezTo>
                  <a:pt x="50376" y="2599"/>
                  <a:pt x="50375" y="2599"/>
                  <a:pt x="50373" y="2599"/>
                </a:cubicBezTo>
                <a:cubicBezTo>
                  <a:pt x="49655" y="2599"/>
                  <a:pt x="48943" y="2344"/>
                  <a:pt x="48219" y="2344"/>
                </a:cubicBezTo>
                <a:cubicBezTo>
                  <a:pt x="47778" y="2344"/>
                  <a:pt x="47333" y="2438"/>
                  <a:pt x="46880" y="2742"/>
                </a:cubicBezTo>
                <a:cubicBezTo>
                  <a:pt x="46599" y="2932"/>
                  <a:pt x="46753" y="3511"/>
                  <a:pt x="46382" y="3511"/>
                </a:cubicBezTo>
                <a:cubicBezTo>
                  <a:pt x="46324" y="3511"/>
                  <a:pt x="46254" y="3497"/>
                  <a:pt x="46167" y="3465"/>
                </a:cubicBezTo>
                <a:lnTo>
                  <a:pt x="46167" y="3465"/>
                </a:lnTo>
                <a:cubicBezTo>
                  <a:pt x="46268" y="3743"/>
                  <a:pt x="45982" y="3868"/>
                  <a:pt x="45916" y="4079"/>
                </a:cubicBezTo>
                <a:cubicBezTo>
                  <a:pt x="46020" y="4442"/>
                  <a:pt x="45953" y="4718"/>
                  <a:pt x="45540" y="4820"/>
                </a:cubicBezTo>
                <a:cubicBezTo>
                  <a:pt x="45677" y="5730"/>
                  <a:pt x="44889" y="5568"/>
                  <a:pt x="44426" y="5783"/>
                </a:cubicBezTo>
                <a:cubicBezTo>
                  <a:pt x="44993" y="6219"/>
                  <a:pt x="44420" y="6636"/>
                  <a:pt x="44403" y="7061"/>
                </a:cubicBezTo>
                <a:cubicBezTo>
                  <a:pt x="44559" y="7519"/>
                  <a:pt x="44303" y="7792"/>
                  <a:pt x="43970" y="8033"/>
                </a:cubicBezTo>
                <a:cubicBezTo>
                  <a:pt x="43079" y="8963"/>
                  <a:pt x="43126" y="10435"/>
                  <a:pt x="42096" y="11285"/>
                </a:cubicBezTo>
                <a:cubicBezTo>
                  <a:pt x="42031" y="11311"/>
                  <a:pt x="41962" y="11330"/>
                  <a:pt x="41893" y="11343"/>
                </a:cubicBezTo>
                <a:cubicBezTo>
                  <a:pt x="42298" y="11581"/>
                  <a:pt x="42049" y="11768"/>
                  <a:pt x="41846" y="11959"/>
                </a:cubicBezTo>
                <a:cubicBezTo>
                  <a:pt x="41806" y="12536"/>
                  <a:pt x="41490" y="13003"/>
                  <a:pt x="41237" y="13495"/>
                </a:cubicBezTo>
                <a:lnTo>
                  <a:pt x="41236" y="13495"/>
                </a:lnTo>
                <a:cubicBezTo>
                  <a:pt x="40604" y="14160"/>
                  <a:pt x="40219" y="15015"/>
                  <a:pt x="39499" y="15637"/>
                </a:cubicBezTo>
                <a:cubicBezTo>
                  <a:pt x="39282" y="15824"/>
                  <a:pt x="39211" y="16153"/>
                  <a:pt x="38838" y="16153"/>
                </a:cubicBezTo>
                <a:cubicBezTo>
                  <a:pt x="38823" y="16153"/>
                  <a:pt x="38807" y="16153"/>
                  <a:pt x="38791" y="16151"/>
                </a:cubicBezTo>
                <a:cubicBezTo>
                  <a:pt x="38789" y="16151"/>
                  <a:pt x="38787" y="16151"/>
                  <a:pt x="38785" y="16151"/>
                </a:cubicBezTo>
                <a:cubicBezTo>
                  <a:pt x="38699" y="16151"/>
                  <a:pt x="38532" y="16266"/>
                  <a:pt x="38539" y="16302"/>
                </a:cubicBezTo>
                <a:cubicBezTo>
                  <a:pt x="38646" y="16899"/>
                  <a:pt x="38472" y="17032"/>
                  <a:pt x="38219" y="17032"/>
                </a:cubicBezTo>
                <a:cubicBezTo>
                  <a:pt x="38017" y="17032"/>
                  <a:pt x="37765" y="16948"/>
                  <a:pt x="37564" y="16948"/>
                </a:cubicBezTo>
                <a:cubicBezTo>
                  <a:pt x="37450" y="16948"/>
                  <a:pt x="37353" y="16975"/>
                  <a:pt x="37291" y="17060"/>
                </a:cubicBezTo>
                <a:cubicBezTo>
                  <a:pt x="36877" y="16635"/>
                  <a:pt x="36375" y="16264"/>
                  <a:pt x="36381" y="15580"/>
                </a:cubicBezTo>
                <a:cubicBezTo>
                  <a:pt x="36055" y="15058"/>
                  <a:pt x="35920" y="14489"/>
                  <a:pt x="35955" y="13876"/>
                </a:cubicBezTo>
                <a:cubicBezTo>
                  <a:pt x="35665" y="13358"/>
                  <a:pt x="35471" y="12811"/>
                  <a:pt x="35324" y="12233"/>
                </a:cubicBezTo>
                <a:cubicBezTo>
                  <a:pt x="35185" y="11685"/>
                  <a:pt x="34532" y="11154"/>
                  <a:pt x="35368" y="10632"/>
                </a:cubicBezTo>
                <a:cubicBezTo>
                  <a:pt x="35388" y="10619"/>
                  <a:pt x="35328" y="10376"/>
                  <a:pt x="35270" y="10359"/>
                </a:cubicBezTo>
                <a:cubicBezTo>
                  <a:pt x="34538" y="10139"/>
                  <a:pt x="34735" y="9489"/>
                  <a:pt x="34619" y="8987"/>
                </a:cubicBezTo>
                <a:cubicBezTo>
                  <a:pt x="34371" y="8910"/>
                  <a:pt x="34427" y="8727"/>
                  <a:pt x="34465" y="8549"/>
                </a:cubicBezTo>
                <a:cubicBezTo>
                  <a:pt x="34420" y="8398"/>
                  <a:pt x="34516" y="8350"/>
                  <a:pt x="34633" y="8316"/>
                </a:cubicBezTo>
                <a:cubicBezTo>
                  <a:pt x="34629" y="8114"/>
                  <a:pt x="34623" y="7910"/>
                  <a:pt x="34617" y="7708"/>
                </a:cubicBezTo>
                <a:cubicBezTo>
                  <a:pt x="33996" y="7349"/>
                  <a:pt x="33888" y="6738"/>
                  <a:pt x="33771" y="6097"/>
                </a:cubicBezTo>
                <a:cubicBezTo>
                  <a:pt x="33650" y="5427"/>
                  <a:pt x="33431" y="4773"/>
                  <a:pt x="33253" y="4113"/>
                </a:cubicBezTo>
                <a:cubicBezTo>
                  <a:pt x="33037" y="3280"/>
                  <a:pt x="32942" y="2444"/>
                  <a:pt x="32029" y="1913"/>
                </a:cubicBezTo>
                <a:cubicBezTo>
                  <a:pt x="31681" y="1710"/>
                  <a:pt x="31190" y="1243"/>
                  <a:pt x="31090" y="669"/>
                </a:cubicBezTo>
                <a:cubicBezTo>
                  <a:pt x="30516" y="259"/>
                  <a:pt x="29626" y="753"/>
                  <a:pt x="29144" y="5"/>
                </a:cubicBezTo>
                <a:cubicBezTo>
                  <a:pt x="29142" y="2"/>
                  <a:pt x="29137" y="0"/>
                  <a:pt x="291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7" name="Google Shape;347;p25"/>
          <p:cNvGrpSpPr/>
          <p:nvPr/>
        </p:nvGrpSpPr>
        <p:grpSpPr>
          <a:xfrm>
            <a:off x="9288558" y="-834608"/>
            <a:ext cx="6465236" cy="3819251"/>
            <a:chOff x="3992414" y="2530189"/>
            <a:chExt cx="4423800" cy="2613300"/>
          </a:xfrm>
        </p:grpSpPr>
        <p:sp>
          <p:nvSpPr>
            <p:cNvPr id="348" name="Google Shape;348;p25"/>
            <p:cNvSpPr/>
            <p:nvPr/>
          </p:nvSpPr>
          <p:spPr>
            <a:xfrm rot="844769" flipH="1">
              <a:off x="4131289" y="3009659"/>
              <a:ext cx="4146051" cy="1654360"/>
            </a:xfrm>
            <a:prstGeom prst="arc">
              <a:avLst>
                <a:gd name="adj1" fmla="val 10744855"/>
                <a:gd name="adj2" fmla="val 10740198"/>
              </a:avLst>
            </a:prstGeom>
            <a:noFill/>
            <a:ln w="9525" cap="flat" cmpd="sng">
              <a:solidFill>
                <a:srgbClr val="0627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4375000" y="3819400"/>
              <a:ext cx="197100" cy="197100"/>
            </a:xfrm>
            <a:prstGeom prst="ellipse">
              <a:avLst/>
            </a:prstGeom>
            <a:solidFill>
              <a:srgbClr val="F6F6F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0" name="Google Shape;350;p25"/>
          <p:cNvSpPr/>
          <p:nvPr/>
        </p:nvSpPr>
        <p:spPr>
          <a:xfrm rot="4072829">
            <a:off x="540133" y="5814199"/>
            <a:ext cx="821649" cy="780724"/>
          </a:xfrm>
          <a:custGeom>
            <a:avLst/>
            <a:gdLst/>
            <a:ahLst/>
            <a:cxnLst/>
            <a:rect l="l" t="t" r="r" b="b"/>
            <a:pathLst>
              <a:path w="55412" h="52652" extrusionOk="0">
                <a:moveTo>
                  <a:pt x="50817" y="1"/>
                </a:moveTo>
                <a:cubicBezTo>
                  <a:pt x="50490" y="1"/>
                  <a:pt x="50454" y="492"/>
                  <a:pt x="50288" y="783"/>
                </a:cubicBezTo>
                <a:cubicBezTo>
                  <a:pt x="50313" y="1476"/>
                  <a:pt x="50340" y="2168"/>
                  <a:pt x="50366" y="2861"/>
                </a:cubicBezTo>
                <a:cubicBezTo>
                  <a:pt x="50824" y="3091"/>
                  <a:pt x="50458" y="3433"/>
                  <a:pt x="50482" y="3721"/>
                </a:cubicBezTo>
                <a:cubicBezTo>
                  <a:pt x="51700" y="6446"/>
                  <a:pt x="50189" y="8666"/>
                  <a:pt x="49136" y="10970"/>
                </a:cubicBezTo>
                <a:cubicBezTo>
                  <a:pt x="48729" y="11833"/>
                  <a:pt x="49302" y="12898"/>
                  <a:pt x="48575" y="13696"/>
                </a:cubicBezTo>
                <a:cubicBezTo>
                  <a:pt x="47888" y="15617"/>
                  <a:pt x="46995" y="17418"/>
                  <a:pt x="45535" y="18885"/>
                </a:cubicBezTo>
                <a:cubicBezTo>
                  <a:pt x="45890" y="19713"/>
                  <a:pt x="45283" y="20286"/>
                  <a:pt x="44989" y="20941"/>
                </a:cubicBezTo>
                <a:cubicBezTo>
                  <a:pt x="44236" y="21980"/>
                  <a:pt x="44012" y="23507"/>
                  <a:pt x="42395" y="23744"/>
                </a:cubicBezTo>
                <a:cubicBezTo>
                  <a:pt x="42376" y="23942"/>
                  <a:pt x="42359" y="24141"/>
                  <a:pt x="42342" y="24340"/>
                </a:cubicBezTo>
                <a:cubicBezTo>
                  <a:pt x="42449" y="24453"/>
                  <a:pt x="42554" y="24565"/>
                  <a:pt x="42661" y="24676"/>
                </a:cubicBezTo>
                <a:cubicBezTo>
                  <a:pt x="42548" y="24700"/>
                  <a:pt x="42436" y="24723"/>
                  <a:pt x="42324" y="24746"/>
                </a:cubicBezTo>
                <a:cubicBezTo>
                  <a:pt x="42109" y="24939"/>
                  <a:pt x="41893" y="25134"/>
                  <a:pt x="41678" y="25329"/>
                </a:cubicBezTo>
                <a:cubicBezTo>
                  <a:pt x="41068" y="26492"/>
                  <a:pt x="39329" y="26200"/>
                  <a:pt x="38844" y="27527"/>
                </a:cubicBezTo>
                <a:cubicBezTo>
                  <a:pt x="38477" y="27950"/>
                  <a:pt x="38110" y="28373"/>
                  <a:pt x="37743" y="28797"/>
                </a:cubicBezTo>
                <a:cubicBezTo>
                  <a:pt x="37437" y="30298"/>
                  <a:pt x="35783" y="29929"/>
                  <a:pt x="35004" y="30773"/>
                </a:cubicBezTo>
                <a:cubicBezTo>
                  <a:pt x="34326" y="31256"/>
                  <a:pt x="33578" y="31668"/>
                  <a:pt x="32986" y="32242"/>
                </a:cubicBezTo>
                <a:cubicBezTo>
                  <a:pt x="32789" y="32432"/>
                  <a:pt x="32657" y="32505"/>
                  <a:pt x="32565" y="32505"/>
                </a:cubicBezTo>
                <a:cubicBezTo>
                  <a:pt x="32262" y="32505"/>
                  <a:pt x="32404" y="31709"/>
                  <a:pt x="32133" y="31709"/>
                </a:cubicBezTo>
                <a:cubicBezTo>
                  <a:pt x="32098" y="31709"/>
                  <a:pt x="32057" y="31723"/>
                  <a:pt x="32006" y="31752"/>
                </a:cubicBezTo>
                <a:cubicBezTo>
                  <a:pt x="31375" y="33395"/>
                  <a:pt x="29794" y="32822"/>
                  <a:pt x="28622" y="33206"/>
                </a:cubicBezTo>
                <a:cubicBezTo>
                  <a:pt x="29229" y="33739"/>
                  <a:pt x="28808" y="33760"/>
                  <a:pt x="28330" y="33901"/>
                </a:cubicBezTo>
                <a:cubicBezTo>
                  <a:pt x="27531" y="34136"/>
                  <a:pt x="26762" y="34474"/>
                  <a:pt x="25978" y="34770"/>
                </a:cubicBezTo>
                <a:cubicBezTo>
                  <a:pt x="25176" y="35440"/>
                  <a:pt x="24292" y="35581"/>
                  <a:pt x="23385" y="35581"/>
                </a:cubicBezTo>
                <a:cubicBezTo>
                  <a:pt x="22730" y="35581"/>
                  <a:pt x="22063" y="35508"/>
                  <a:pt x="21408" y="35508"/>
                </a:cubicBezTo>
                <a:cubicBezTo>
                  <a:pt x="21347" y="35508"/>
                  <a:pt x="21286" y="35508"/>
                  <a:pt x="21225" y="35510"/>
                </a:cubicBezTo>
                <a:cubicBezTo>
                  <a:pt x="20891" y="35649"/>
                  <a:pt x="20635" y="36022"/>
                  <a:pt x="20255" y="36022"/>
                </a:cubicBezTo>
                <a:cubicBezTo>
                  <a:pt x="20158" y="36022"/>
                  <a:pt x="20054" y="35998"/>
                  <a:pt x="19938" y="35940"/>
                </a:cubicBezTo>
                <a:cubicBezTo>
                  <a:pt x="19866" y="35952"/>
                  <a:pt x="19803" y="35957"/>
                  <a:pt x="19749" y="35957"/>
                </a:cubicBezTo>
                <a:cubicBezTo>
                  <a:pt x="19233" y="35957"/>
                  <a:pt x="19499" y="35466"/>
                  <a:pt x="19453" y="35170"/>
                </a:cubicBezTo>
                <a:cubicBezTo>
                  <a:pt x="19414" y="35163"/>
                  <a:pt x="19374" y="35160"/>
                  <a:pt x="19335" y="35160"/>
                </a:cubicBezTo>
                <a:cubicBezTo>
                  <a:pt x="19253" y="35160"/>
                  <a:pt x="19171" y="35174"/>
                  <a:pt x="19091" y="35202"/>
                </a:cubicBezTo>
                <a:cubicBezTo>
                  <a:pt x="18993" y="35663"/>
                  <a:pt x="18717" y="36010"/>
                  <a:pt x="18437" y="36010"/>
                </a:cubicBezTo>
                <a:cubicBezTo>
                  <a:pt x="18282" y="36010"/>
                  <a:pt x="18127" y="35903"/>
                  <a:pt x="18000" y="35650"/>
                </a:cubicBezTo>
                <a:cubicBezTo>
                  <a:pt x="17728" y="35108"/>
                  <a:pt x="17409" y="34946"/>
                  <a:pt x="17086" y="34946"/>
                </a:cubicBezTo>
                <a:cubicBezTo>
                  <a:pt x="16664" y="34946"/>
                  <a:pt x="16236" y="35222"/>
                  <a:pt x="15897" y="35295"/>
                </a:cubicBezTo>
                <a:cubicBezTo>
                  <a:pt x="15284" y="35426"/>
                  <a:pt x="14699" y="35436"/>
                  <a:pt x="14102" y="35514"/>
                </a:cubicBezTo>
                <a:cubicBezTo>
                  <a:pt x="13987" y="35529"/>
                  <a:pt x="13884" y="35536"/>
                  <a:pt x="13791" y="35536"/>
                </a:cubicBezTo>
                <a:cubicBezTo>
                  <a:pt x="13294" y="35536"/>
                  <a:pt x="13074" y="35317"/>
                  <a:pt x="12892" y="34777"/>
                </a:cubicBezTo>
                <a:cubicBezTo>
                  <a:pt x="12680" y="34154"/>
                  <a:pt x="13071" y="33948"/>
                  <a:pt x="13451" y="33669"/>
                </a:cubicBezTo>
                <a:cubicBezTo>
                  <a:pt x="14755" y="32711"/>
                  <a:pt x="16052" y="31740"/>
                  <a:pt x="17350" y="30774"/>
                </a:cubicBezTo>
                <a:cubicBezTo>
                  <a:pt x="17409" y="30669"/>
                  <a:pt x="17501" y="30614"/>
                  <a:pt x="17629" y="30614"/>
                </a:cubicBezTo>
                <a:cubicBezTo>
                  <a:pt x="17655" y="30614"/>
                  <a:pt x="17682" y="30616"/>
                  <a:pt x="17711" y="30620"/>
                </a:cubicBezTo>
                <a:cubicBezTo>
                  <a:pt x="17959" y="29244"/>
                  <a:pt x="17710" y="27627"/>
                  <a:pt x="19456" y="26953"/>
                </a:cubicBezTo>
                <a:cubicBezTo>
                  <a:pt x="18525" y="25609"/>
                  <a:pt x="20473" y="25095"/>
                  <a:pt x="20315" y="23975"/>
                </a:cubicBezTo>
                <a:cubicBezTo>
                  <a:pt x="19563" y="23262"/>
                  <a:pt x="17810" y="24057"/>
                  <a:pt x="17763" y="22281"/>
                </a:cubicBezTo>
                <a:cubicBezTo>
                  <a:pt x="17757" y="22281"/>
                  <a:pt x="17751" y="22281"/>
                  <a:pt x="17746" y="22281"/>
                </a:cubicBezTo>
                <a:cubicBezTo>
                  <a:pt x="17134" y="22281"/>
                  <a:pt x="16637" y="21764"/>
                  <a:pt x="16025" y="21764"/>
                </a:cubicBezTo>
                <a:cubicBezTo>
                  <a:pt x="15912" y="21764"/>
                  <a:pt x="15796" y="21781"/>
                  <a:pt x="15674" y="21823"/>
                </a:cubicBezTo>
                <a:cubicBezTo>
                  <a:pt x="15533" y="22098"/>
                  <a:pt x="15392" y="22371"/>
                  <a:pt x="15251" y="22645"/>
                </a:cubicBezTo>
                <a:cubicBezTo>
                  <a:pt x="15345" y="22790"/>
                  <a:pt x="15439" y="22935"/>
                  <a:pt x="15533" y="23080"/>
                </a:cubicBezTo>
                <a:cubicBezTo>
                  <a:pt x="13904" y="24091"/>
                  <a:pt x="13510" y="26077"/>
                  <a:pt x="12182" y="27325"/>
                </a:cubicBezTo>
                <a:cubicBezTo>
                  <a:pt x="11594" y="27480"/>
                  <a:pt x="11866" y="28536"/>
                  <a:pt x="11128" y="28536"/>
                </a:cubicBezTo>
                <a:cubicBezTo>
                  <a:pt x="11070" y="28536"/>
                  <a:pt x="11006" y="28530"/>
                  <a:pt x="10935" y="28516"/>
                </a:cubicBezTo>
                <a:cubicBezTo>
                  <a:pt x="10876" y="28612"/>
                  <a:pt x="10798" y="28660"/>
                  <a:pt x="10701" y="28660"/>
                </a:cubicBezTo>
                <a:cubicBezTo>
                  <a:pt x="10669" y="28660"/>
                  <a:pt x="10636" y="28655"/>
                  <a:pt x="10601" y="28645"/>
                </a:cubicBezTo>
                <a:cubicBezTo>
                  <a:pt x="10116" y="30249"/>
                  <a:pt x="8796" y="30347"/>
                  <a:pt x="7447" y="30389"/>
                </a:cubicBezTo>
                <a:cubicBezTo>
                  <a:pt x="7120" y="30617"/>
                  <a:pt x="7371" y="31512"/>
                  <a:pt x="6848" y="31512"/>
                </a:cubicBezTo>
                <a:cubicBezTo>
                  <a:pt x="6726" y="31512"/>
                  <a:pt x="6562" y="31464"/>
                  <a:pt x="6339" y="31347"/>
                </a:cubicBezTo>
                <a:cubicBezTo>
                  <a:pt x="4081" y="32506"/>
                  <a:pt x="2606" y="34651"/>
                  <a:pt x="497" y="35997"/>
                </a:cubicBezTo>
                <a:cubicBezTo>
                  <a:pt x="886" y="36589"/>
                  <a:pt x="0" y="37222"/>
                  <a:pt x="557" y="37808"/>
                </a:cubicBezTo>
                <a:cubicBezTo>
                  <a:pt x="1324" y="38459"/>
                  <a:pt x="2262" y="38957"/>
                  <a:pt x="2200" y="40218"/>
                </a:cubicBezTo>
                <a:cubicBezTo>
                  <a:pt x="2136" y="41495"/>
                  <a:pt x="2701" y="42612"/>
                  <a:pt x="3330" y="43687"/>
                </a:cubicBezTo>
                <a:lnTo>
                  <a:pt x="4002" y="45080"/>
                </a:lnTo>
                <a:cubicBezTo>
                  <a:pt x="5146" y="46504"/>
                  <a:pt x="6572" y="47787"/>
                  <a:pt x="7373" y="49384"/>
                </a:cubicBezTo>
                <a:cubicBezTo>
                  <a:pt x="8442" y="51515"/>
                  <a:pt x="9754" y="52652"/>
                  <a:pt x="11490" y="52652"/>
                </a:cubicBezTo>
                <a:cubicBezTo>
                  <a:pt x="12051" y="52652"/>
                  <a:pt x="12656" y="52533"/>
                  <a:pt x="13311" y="52290"/>
                </a:cubicBezTo>
                <a:cubicBezTo>
                  <a:pt x="13543" y="51309"/>
                  <a:pt x="14398" y="51262"/>
                  <a:pt x="15150" y="51063"/>
                </a:cubicBezTo>
                <a:cubicBezTo>
                  <a:pt x="15645" y="50265"/>
                  <a:pt x="15959" y="49321"/>
                  <a:pt x="16902" y="48882"/>
                </a:cubicBezTo>
                <a:cubicBezTo>
                  <a:pt x="16505" y="47698"/>
                  <a:pt x="16813" y="46605"/>
                  <a:pt x="17330" y="45538"/>
                </a:cubicBezTo>
                <a:lnTo>
                  <a:pt x="17330" y="45538"/>
                </a:lnTo>
                <a:cubicBezTo>
                  <a:pt x="17238" y="45560"/>
                  <a:pt x="17155" y="45570"/>
                  <a:pt x="17078" y="45570"/>
                </a:cubicBezTo>
                <a:cubicBezTo>
                  <a:pt x="16225" y="45570"/>
                  <a:pt x="16266" y="44329"/>
                  <a:pt x="15489" y="44214"/>
                </a:cubicBezTo>
                <a:cubicBezTo>
                  <a:pt x="14496" y="44068"/>
                  <a:pt x="14415" y="43918"/>
                  <a:pt x="14806" y="43099"/>
                </a:cubicBezTo>
                <a:cubicBezTo>
                  <a:pt x="15264" y="42138"/>
                  <a:pt x="16016" y="41781"/>
                  <a:pt x="17079" y="41679"/>
                </a:cubicBezTo>
                <a:cubicBezTo>
                  <a:pt x="18444" y="41548"/>
                  <a:pt x="19808" y="41482"/>
                  <a:pt x="21173" y="41482"/>
                </a:cubicBezTo>
                <a:cubicBezTo>
                  <a:pt x="21847" y="41482"/>
                  <a:pt x="22522" y="41498"/>
                  <a:pt x="23198" y="41531"/>
                </a:cubicBezTo>
                <a:cubicBezTo>
                  <a:pt x="23757" y="41130"/>
                  <a:pt x="24316" y="40780"/>
                  <a:pt x="24952" y="40780"/>
                </a:cubicBezTo>
                <a:cubicBezTo>
                  <a:pt x="25243" y="40780"/>
                  <a:pt x="25549" y="40853"/>
                  <a:pt x="25880" y="41027"/>
                </a:cubicBezTo>
                <a:cubicBezTo>
                  <a:pt x="26061" y="41123"/>
                  <a:pt x="26245" y="41197"/>
                  <a:pt x="26422" y="41197"/>
                </a:cubicBezTo>
                <a:cubicBezTo>
                  <a:pt x="26655" y="41197"/>
                  <a:pt x="26877" y="41068"/>
                  <a:pt x="27067" y="40693"/>
                </a:cubicBezTo>
                <a:cubicBezTo>
                  <a:pt x="27341" y="40151"/>
                  <a:pt x="27732" y="39920"/>
                  <a:pt x="28180" y="39920"/>
                </a:cubicBezTo>
                <a:cubicBezTo>
                  <a:pt x="28497" y="39920"/>
                  <a:pt x="28843" y="40036"/>
                  <a:pt x="29195" y="40241"/>
                </a:cubicBezTo>
                <a:cubicBezTo>
                  <a:pt x="30116" y="39144"/>
                  <a:pt x="31802" y="39592"/>
                  <a:pt x="32733" y="38483"/>
                </a:cubicBezTo>
                <a:cubicBezTo>
                  <a:pt x="33001" y="38165"/>
                  <a:pt x="33295" y="37802"/>
                  <a:pt x="33729" y="37802"/>
                </a:cubicBezTo>
                <a:cubicBezTo>
                  <a:pt x="33855" y="37802"/>
                  <a:pt x="33992" y="37833"/>
                  <a:pt x="34144" y="37903"/>
                </a:cubicBezTo>
                <a:cubicBezTo>
                  <a:pt x="34757" y="37708"/>
                  <a:pt x="35296" y="37261"/>
                  <a:pt x="35965" y="37261"/>
                </a:cubicBezTo>
                <a:cubicBezTo>
                  <a:pt x="36058" y="37261"/>
                  <a:pt x="36153" y="37270"/>
                  <a:pt x="36251" y="37289"/>
                </a:cubicBezTo>
                <a:cubicBezTo>
                  <a:pt x="36779" y="36334"/>
                  <a:pt x="38276" y="36128"/>
                  <a:pt x="38234" y="34683"/>
                </a:cubicBezTo>
                <a:cubicBezTo>
                  <a:pt x="38230" y="34582"/>
                  <a:pt x="38515" y="34286"/>
                  <a:pt x="38823" y="34286"/>
                </a:cubicBezTo>
                <a:cubicBezTo>
                  <a:pt x="38999" y="34286"/>
                  <a:pt x="39184" y="34384"/>
                  <a:pt x="39326" y="34672"/>
                </a:cubicBezTo>
                <a:lnTo>
                  <a:pt x="39507" y="34709"/>
                </a:lnTo>
                <a:lnTo>
                  <a:pt x="39690" y="34703"/>
                </a:lnTo>
                <a:cubicBezTo>
                  <a:pt x="40455" y="33049"/>
                  <a:pt x="42244" y="32287"/>
                  <a:pt x="43133" y="30721"/>
                </a:cubicBezTo>
                <a:cubicBezTo>
                  <a:pt x="43679" y="29759"/>
                  <a:pt x="44566" y="29175"/>
                  <a:pt x="45721" y="29106"/>
                </a:cubicBezTo>
                <a:cubicBezTo>
                  <a:pt x="45720" y="28830"/>
                  <a:pt x="45720" y="28554"/>
                  <a:pt x="45718" y="28280"/>
                </a:cubicBezTo>
                <a:cubicBezTo>
                  <a:pt x="45654" y="28250"/>
                  <a:pt x="45578" y="28233"/>
                  <a:pt x="45531" y="28186"/>
                </a:cubicBezTo>
                <a:cubicBezTo>
                  <a:pt x="45496" y="28153"/>
                  <a:pt x="45472" y="28051"/>
                  <a:pt x="45494" y="28031"/>
                </a:cubicBezTo>
                <a:cubicBezTo>
                  <a:pt x="46480" y="27105"/>
                  <a:pt x="46934" y="26760"/>
                  <a:pt x="47368" y="26760"/>
                </a:cubicBezTo>
                <a:cubicBezTo>
                  <a:pt x="47549" y="26760"/>
                  <a:pt x="47727" y="26820"/>
                  <a:pt x="47938" y="26923"/>
                </a:cubicBezTo>
                <a:lnTo>
                  <a:pt x="48119" y="26960"/>
                </a:lnTo>
                <a:lnTo>
                  <a:pt x="48304" y="26953"/>
                </a:lnTo>
                <a:cubicBezTo>
                  <a:pt x="48419" y="25322"/>
                  <a:pt x="49001" y="23885"/>
                  <a:pt x="50098" y="22665"/>
                </a:cubicBezTo>
                <a:cubicBezTo>
                  <a:pt x="49498" y="22008"/>
                  <a:pt x="49220" y="21443"/>
                  <a:pt x="50485" y="21325"/>
                </a:cubicBezTo>
                <a:cubicBezTo>
                  <a:pt x="50401" y="20543"/>
                  <a:pt x="50670" y="19915"/>
                  <a:pt x="51300" y="19443"/>
                </a:cubicBezTo>
                <a:cubicBezTo>
                  <a:pt x="51329" y="19201"/>
                  <a:pt x="51358" y="18961"/>
                  <a:pt x="51387" y="18720"/>
                </a:cubicBezTo>
                <a:cubicBezTo>
                  <a:pt x="51270" y="18697"/>
                  <a:pt x="51058" y="18690"/>
                  <a:pt x="51050" y="18648"/>
                </a:cubicBezTo>
                <a:cubicBezTo>
                  <a:pt x="51015" y="18451"/>
                  <a:pt x="51102" y="18406"/>
                  <a:pt x="51220" y="18406"/>
                </a:cubicBezTo>
                <a:cubicBezTo>
                  <a:pt x="51272" y="18406"/>
                  <a:pt x="51329" y="18415"/>
                  <a:pt x="51385" y="18423"/>
                </a:cubicBezTo>
                <a:cubicBezTo>
                  <a:pt x="51243" y="17430"/>
                  <a:pt x="52015" y="17063"/>
                  <a:pt x="52638" y="16594"/>
                </a:cubicBezTo>
                <a:cubicBezTo>
                  <a:pt x="53002" y="15294"/>
                  <a:pt x="53366" y="13995"/>
                  <a:pt x="53732" y="12695"/>
                </a:cubicBezTo>
                <a:cubicBezTo>
                  <a:pt x="54080" y="10482"/>
                  <a:pt x="55411" y="8408"/>
                  <a:pt x="54800" y="6068"/>
                </a:cubicBezTo>
                <a:cubicBezTo>
                  <a:pt x="54466" y="4791"/>
                  <a:pt x="54319" y="3514"/>
                  <a:pt x="54314" y="2207"/>
                </a:cubicBezTo>
                <a:cubicBezTo>
                  <a:pt x="54030" y="2206"/>
                  <a:pt x="54064" y="1715"/>
                  <a:pt x="53688" y="1715"/>
                </a:cubicBezTo>
                <a:cubicBezTo>
                  <a:pt x="53605" y="1715"/>
                  <a:pt x="53502" y="1739"/>
                  <a:pt x="53371" y="1797"/>
                </a:cubicBezTo>
                <a:cubicBezTo>
                  <a:pt x="53245" y="1853"/>
                  <a:pt x="53119" y="1879"/>
                  <a:pt x="53002" y="1879"/>
                </a:cubicBezTo>
                <a:cubicBezTo>
                  <a:pt x="52513" y="1879"/>
                  <a:pt x="52180" y="1414"/>
                  <a:pt x="52670" y="671"/>
                </a:cubicBezTo>
                <a:cubicBezTo>
                  <a:pt x="52219" y="537"/>
                  <a:pt x="51683" y="516"/>
                  <a:pt x="51336" y="248"/>
                </a:cubicBezTo>
                <a:cubicBezTo>
                  <a:pt x="51106" y="71"/>
                  <a:pt x="50941" y="1"/>
                  <a:pt x="508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5686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3467" y="2103989"/>
            <a:ext cx="5983200" cy="2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3467" y="4181211"/>
            <a:ext cx="59832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906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60000" y="290616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7837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89233" y="4176233"/>
            <a:ext cx="581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135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5595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75233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6448400" y="30708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575233" y="38895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6448400" y="38895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071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4429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3699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8299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0199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960000" y="3047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98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2E34-1AAF-EDA3-DE34-C514C469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02BE-65FC-C879-B863-48237B1AC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BB9E7-A4F3-AFCD-EFC5-F5B505B38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C1D2F-ADCE-9256-FB74-E6E5306E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F250A-96A5-6C9C-77F4-329585E9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FDCD-0890-C851-0233-0AAC8471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8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09AC-2FBE-CF02-53BE-64BCFB15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AF94C-85C4-4DCA-BCB3-4170A2E23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881C7-A1B9-37FF-A5A9-461B98A7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57443-729F-DFE4-7924-989B275D6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6279B-B120-48A2-7D0A-E9F69A78F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C70CD-A2D4-20C4-69F0-3E82F58D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E25C6F-7428-9F70-2D0A-054C05EA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99E93-DAE4-8DB6-E323-0E96A569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7B6F-4DD9-BCD0-0AEB-0C1516DB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A49C1-19B7-909C-928A-A4502698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56820-EC7F-4B50-E024-C3122150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ED231-7C82-06C4-78B3-E9E555AB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762A4-D742-EC78-92BC-A9E63001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141A1-97DE-D798-A0D5-47A9F097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664B-C164-589F-E13E-DA3AE72D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CCB4-7A7F-B184-3094-D9F7DF81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45A6-6E3E-73B4-96D9-147E40194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C07F8-A882-E3C9-C916-3708F6783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2BFAD-5F0B-C7AC-345F-C2659A50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1062A-C59F-D586-896C-2FCB4323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E5C57-D08C-F4D9-000E-E3CA54F5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4EDE-413A-8880-E230-33363104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2E5671-E034-523B-58EC-8C2E877BE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E63AA-204A-A0F7-1985-7C43CA5F8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A06D-F09F-FA7B-D791-3AA3AF9F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5A13C-ADB5-A672-CDEF-372B9575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72373-4095-2516-7979-34B05E1E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7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81A84-FC4A-AFC9-DEFC-D1128922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E22C-1C31-EECF-CC11-73E9FA4E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980E7-53D7-F72A-1578-AB0338ECF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40DB5-92DE-43D8-A2ED-3F4C4C8DA56B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D3CC-18F1-2CE3-C553-CB2A3525F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382B-1564-8825-69D0-D3C45AD81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E33CB-7C3F-4A9C-B869-77293F0A3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3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309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8706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462133"/>
            <a:ext cx="10284800" cy="4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4383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350/default+of+credit+card+client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46174-A678-CA8D-65F0-DBA2781B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276CD1-E3E0-C2DB-BEC4-6D40C354F80C}"/>
              </a:ext>
            </a:extLst>
          </p:cNvPr>
          <p:cNvSpPr txBox="1"/>
          <p:nvPr/>
        </p:nvSpPr>
        <p:spPr>
          <a:xfrm>
            <a:off x="8359849" y="4957595"/>
            <a:ext cx="43719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Course Name: MDA 621: Introduction to Fintech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Presented by: Humayra Binty Mohammad</a:t>
            </a:r>
          </a:p>
          <a:p>
            <a:r>
              <a:rPr lang="en-US" sz="1400" dirty="0">
                <a:solidFill>
                  <a:schemeClr val="bg1"/>
                </a:solidFill>
              </a:rPr>
              <a:t>Date: 12/16/2024</a:t>
            </a:r>
          </a:p>
          <a:p>
            <a:r>
              <a:rPr lang="en-US" sz="1400" dirty="0">
                <a:solidFill>
                  <a:schemeClr val="bg1"/>
                </a:solidFill>
              </a:rPr>
              <a:t>Title: Litecoin: The Digital Silver to Bitcoin's Gold</a:t>
            </a:r>
          </a:p>
        </p:txBody>
      </p:sp>
      <p:pic>
        <p:nvPicPr>
          <p:cNvPr id="6" name="Picture 5" descr="A person running away from a credit card&#10;&#10;Description automatically generated">
            <a:extLst>
              <a:ext uri="{FF2B5EF4-FFF2-40B4-BE49-F238E27FC236}">
                <a16:creationId xmlns:a16="http://schemas.microsoft.com/office/drawing/2014/main" id="{4F01BEA6-83B0-82CC-8D2F-FFFA23E5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4D0333-BFE6-5C99-8A99-B04A82FD6F4B}"/>
              </a:ext>
            </a:extLst>
          </p:cNvPr>
          <p:cNvSpPr txBox="1"/>
          <p:nvPr/>
        </p:nvSpPr>
        <p:spPr>
          <a:xfrm>
            <a:off x="0" y="88604"/>
            <a:ext cx="6412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Strategies for predicting Credit Card Defaulter : An analysis on UCI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MDA620, Data 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riven Decision Making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Humayra Binty Mohammad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12/18/2024</a:t>
            </a:r>
          </a:p>
        </p:txBody>
      </p:sp>
    </p:spTree>
    <p:extLst>
      <p:ext uri="{BB962C8B-B14F-4D97-AF65-F5344CB8AC3E}">
        <p14:creationId xmlns:p14="http://schemas.microsoft.com/office/powerpoint/2010/main" val="331230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89A4E-CDC9-2247-0A8F-8D4CC6BF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7AB80-B9B9-5DDB-ABE2-1AF163A0CF8C}"/>
              </a:ext>
            </a:extLst>
          </p:cNvPr>
          <p:cNvSpPr txBox="1"/>
          <p:nvPr/>
        </p:nvSpPr>
        <p:spPr>
          <a:xfrm>
            <a:off x="2021225" y="343269"/>
            <a:ext cx="73983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>
                <a:solidFill>
                  <a:srgbClr val="002060"/>
                </a:solidFill>
                <a:latin typeface="Lexend Exa"/>
              </a:rPr>
              <a:t>Machine Learning Models Implemented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9719-F8D9-5C34-65F2-1E72C6CE96D3}"/>
              </a:ext>
            </a:extLst>
          </p:cNvPr>
          <p:cNvSpPr txBox="1"/>
          <p:nvPr/>
        </p:nvSpPr>
        <p:spPr>
          <a:xfrm>
            <a:off x="393405" y="978195"/>
            <a:ext cx="11025607" cy="318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Logistic Regression for Default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Purpose</a:t>
            </a:r>
            <a:r>
              <a:rPr lang="en-US" sz="1800" b="1" dirty="0"/>
              <a:t>: </a:t>
            </a:r>
            <a:r>
              <a:rPr lang="en-US" i="1" dirty="0"/>
              <a:t>To predict the likelihood of a customer defaulting on their payment next month (default payment next month) using logistic regression.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Steps Performed</a:t>
            </a:r>
            <a:r>
              <a:rPr lang="en-US" sz="1800" dirty="0"/>
              <a:t>: </a:t>
            </a:r>
            <a:r>
              <a:rPr lang="en-US" i="1" dirty="0"/>
              <a:t>Data Preparation, Data Splitting, Model Initialization and Training and Predictions and Evaluation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Output</a:t>
            </a:r>
            <a:r>
              <a:rPr lang="en-US" sz="1800" b="1" dirty="0"/>
              <a:t>:</a:t>
            </a:r>
            <a:endParaRPr lang="en-US" dirty="0">
              <a:effectLst/>
            </a:endParaRP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Accuracy: The overall performance of the model.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Matrix: Provides insight into the distribution of predicted vs. actual classes.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Report: Highlights the model's precision, recall, and F1-score for both defaulters (1) and non-defaulters (0).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91FCE-0317-C99A-A759-09E326890D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5" y="4218450"/>
            <a:ext cx="11025607" cy="20726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9C26F6-4E2B-C2D4-B735-600EEC55799B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6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9F81-F0FA-4FA0-F2A3-10AB7E91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28455-348B-E4F3-F075-9C379E3438E9}"/>
              </a:ext>
            </a:extLst>
          </p:cNvPr>
          <p:cNvSpPr txBox="1"/>
          <p:nvPr/>
        </p:nvSpPr>
        <p:spPr>
          <a:xfrm>
            <a:off x="2021225" y="343269"/>
            <a:ext cx="73983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>
                <a:solidFill>
                  <a:srgbClr val="002060"/>
                </a:solidFill>
                <a:latin typeface="Lexend Exa"/>
              </a:rPr>
              <a:t>Machine Learning Models Implemented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0044C-2C16-D16B-04C3-8E9E9B35B515}"/>
              </a:ext>
            </a:extLst>
          </p:cNvPr>
          <p:cNvSpPr txBox="1"/>
          <p:nvPr/>
        </p:nvSpPr>
        <p:spPr>
          <a:xfrm>
            <a:off x="393405" y="978195"/>
            <a:ext cx="11025607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002060"/>
                </a:solidFill>
              </a:rPr>
              <a:t>Random Forest for Default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Purpose</a:t>
            </a:r>
            <a:r>
              <a:rPr lang="en-US" sz="1800" b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predict default payment status using a Random Forest classifier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Steps Performed</a:t>
            </a:r>
            <a:r>
              <a:rPr lang="en-US" sz="1800" dirty="0"/>
              <a:t>: 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Initialized a 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RandomForestClassifier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 with 100 trees and trained it on the training data (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X_train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, 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y_train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), Predicted default statuses for the test set (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X_test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) and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Evaluated the model using</a:t>
            </a:r>
            <a:r>
              <a:rPr lang="en-US" i="1" dirty="0">
                <a:effectLst/>
              </a:rPr>
              <a:t> (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i="1" dirty="0">
                <a:effectLst/>
              </a:rPr>
              <a:t> ,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</a:t>
            </a:r>
            <a:r>
              <a:rPr lang="en-US" i="1" dirty="0">
                <a:effectLst/>
              </a:rPr>
              <a:t> &amp;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Report</a:t>
            </a:r>
            <a:r>
              <a:rPr lang="en-US" sz="1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Output</a:t>
            </a:r>
            <a:r>
              <a:rPr lang="en-US" sz="1800" b="1" dirty="0"/>
              <a:t>:</a:t>
            </a:r>
            <a:endParaRPr lang="en-US" dirty="0">
              <a:effectLst/>
            </a:endParaRP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rf: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accuracy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 rf: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 rf: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Detailed performance metrics</a:t>
            </a:r>
            <a:r>
              <a:rPr lang="en-US" i="1" dirty="0">
                <a:effectLst/>
              </a:rPr>
              <a:t> </a:t>
            </a:r>
            <a:endParaRPr lang="en-US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03FA4-3108-6EF9-D1BE-8BB8FB7DC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892838"/>
            <a:ext cx="11025606" cy="24104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BDDFEA-20F4-E719-1047-78123DD382D4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07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76A9-BF5B-31B6-45B3-EE0173AB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24D81-4CB5-1E1A-BE82-EA6FC214AC74}"/>
              </a:ext>
            </a:extLst>
          </p:cNvPr>
          <p:cNvSpPr txBox="1"/>
          <p:nvPr/>
        </p:nvSpPr>
        <p:spPr>
          <a:xfrm>
            <a:off x="2021225" y="343269"/>
            <a:ext cx="73983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>
                <a:solidFill>
                  <a:srgbClr val="002060"/>
                </a:solidFill>
                <a:latin typeface="Lexend Exa"/>
              </a:rPr>
              <a:t>Machine Learning Models Implemented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2C754-F441-1438-7F30-F76462CC8BBA}"/>
              </a:ext>
            </a:extLst>
          </p:cNvPr>
          <p:cNvSpPr txBox="1"/>
          <p:nvPr/>
        </p:nvSpPr>
        <p:spPr>
          <a:xfrm>
            <a:off x="393405" y="978195"/>
            <a:ext cx="11323674" cy="369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002060"/>
                </a:solidFill>
              </a:rPr>
              <a:t>Gradient Boosting for Default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Purpose</a:t>
            </a:r>
            <a:r>
              <a:rPr lang="en-US" sz="1800" b="1" dirty="0"/>
              <a:t>: </a:t>
            </a:r>
            <a:r>
              <a:rPr lang="en-US" sz="1800" i="1" dirty="0"/>
              <a:t>t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predict default payment status using a Gradient Boosting classifier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Steps Performed</a:t>
            </a:r>
            <a:r>
              <a:rPr lang="en-US" sz="1800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Initialized a 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Gradient Boosting Classifier with 100 estimators and a learning rate of 0.1, Trained the model on the training data (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X_train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, 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y_train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), Predicted default statuses for the test set (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X_test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), Predicted default statuses for the test set (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X_test</a:t>
            </a:r>
            <a:r>
              <a:rPr lang="en-US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) and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Evaluated the model using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Accuracy: Overall prediction accuracy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Matrix: Breakdown of true/false positives and negatives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Report: Metrics such as precision, recall, and 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Output</a:t>
            </a:r>
            <a:r>
              <a:rPr lang="en-US" sz="1800" b="1" dirty="0"/>
              <a:t>:</a:t>
            </a:r>
            <a:endParaRPr lang="en-US" dirty="0">
              <a:effectLst/>
            </a:endParaRP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gmb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Model accuracy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 </a:t>
            </a:r>
            <a:r>
              <a:rPr lang="en-US" i="1" dirty="0" err="1"/>
              <a:t>gmb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 </a:t>
            </a:r>
            <a:r>
              <a:rPr lang="en-US" i="1" dirty="0" err="1"/>
              <a:t>gmb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Detailed performance metrics</a:t>
            </a:r>
            <a:r>
              <a:rPr lang="en-US" i="1" dirty="0">
                <a:effectLst/>
              </a:rPr>
              <a:t> </a:t>
            </a:r>
            <a:endParaRPr lang="en-US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3E066C-7C41-EDFD-3C9C-88AAE2852803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A90A92-E594-4D5F-9F41-C48B1CD9D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5" y="4890984"/>
            <a:ext cx="11323674" cy="16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14DB1-8F10-B9D5-340F-2A3189920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C4AB3-13D7-0C10-7600-B9D7877BF723}"/>
              </a:ext>
            </a:extLst>
          </p:cNvPr>
          <p:cNvSpPr txBox="1"/>
          <p:nvPr/>
        </p:nvSpPr>
        <p:spPr>
          <a:xfrm>
            <a:off x="2021225" y="343269"/>
            <a:ext cx="73983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>
                <a:solidFill>
                  <a:srgbClr val="002060"/>
                </a:solidFill>
                <a:latin typeface="Lexend Exa"/>
              </a:rPr>
              <a:t>Machine Learning Models Implemented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3890D-364F-76D6-F45A-AEF961FCC46E}"/>
              </a:ext>
            </a:extLst>
          </p:cNvPr>
          <p:cNvSpPr txBox="1"/>
          <p:nvPr/>
        </p:nvSpPr>
        <p:spPr>
          <a:xfrm>
            <a:off x="393405" y="978195"/>
            <a:ext cx="11663916" cy="369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solidFill>
                  <a:srgbClr val="002060"/>
                </a:solidFill>
              </a:rPr>
              <a:t>Support Vector Machine (SVM) for Default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Purpose</a:t>
            </a:r>
            <a:r>
              <a:rPr lang="en-US" sz="1800" b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predict default payment status using a Support Vector Machine (SVM) with a linear</a:t>
            </a:r>
            <a:r>
              <a:rPr lang="en-US" i="1" dirty="0">
                <a:effectLst/>
              </a:rPr>
              <a:t> kernel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Steps Performed</a:t>
            </a:r>
            <a:r>
              <a:rPr lang="en-US" sz="18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Data Splitting: Split the data into training (70%) and testing (30%) sets using </a:t>
            </a:r>
            <a:r>
              <a:rPr lang="en-US" i="1" dirty="0" err="1"/>
              <a:t>train_test</a:t>
            </a:r>
            <a:r>
              <a:rPr lang="en-US" i="1" dirty="0"/>
              <a:t> </a:t>
            </a:r>
            <a:r>
              <a:rPr lang="en-US" i="1" dirty="0" err="1"/>
              <a:t>slipt</a:t>
            </a:r>
            <a:endParaRPr lang="en-US" i="1" dirty="0"/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Feature Scaling: Applied </a:t>
            </a:r>
            <a:r>
              <a:rPr lang="en-US" i="1" dirty="0" err="1"/>
              <a:t>StandardScaler</a:t>
            </a:r>
            <a:r>
              <a:rPr lang="en-US" i="1" dirty="0"/>
              <a:t> to standardize features for better SVM performance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Model Training: Trained an SVM classifier with a linear kernel (SVC(kernel='linear')) on the scaled training data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Predictions: Predicted default statuses for the scaled test data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Evaluation: Calculated evaluation metrics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Output</a:t>
            </a:r>
            <a:r>
              <a:rPr lang="en-US" sz="1800" b="1" dirty="0"/>
              <a:t>:</a:t>
            </a:r>
            <a:endParaRPr lang="en-US" dirty="0">
              <a:effectLst/>
            </a:endParaRP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svm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Model accuracy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 </a:t>
            </a:r>
            <a:r>
              <a:rPr lang="en-US" i="1" dirty="0" err="1"/>
              <a:t>svm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 </a:t>
            </a:r>
            <a:r>
              <a:rPr lang="en-US" i="1" dirty="0" err="1"/>
              <a:t>svm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Detailed performance metrics</a:t>
            </a:r>
            <a:r>
              <a:rPr lang="en-US" i="1" dirty="0">
                <a:effectLst/>
              </a:rPr>
              <a:t> </a:t>
            </a:r>
            <a:endParaRPr lang="en-US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EB22C-72E3-E0CA-06CA-0ADEF0B392DF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9CE7A1-92FA-B6BA-D029-03E1FBE9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5" y="4423147"/>
            <a:ext cx="11575950" cy="24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1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78E1-EDD2-CCD4-E7D5-01F54AD4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5FCDF7-213A-E086-9BE6-DA4AF34EB546}"/>
              </a:ext>
            </a:extLst>
          </p:cNvPr>
          <p:cNvSpPr txBox="1"/>
          <p:nvPr/>
        </p:nvSpPr>
        <p:spPr>
          <a:xfrm>
            <a:off x="2021225" y="343269"/>
            <a:ext cx="73983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 dirty="0">
                <a:solidFill>
                  <a:srgbClr val="002060"/>
                </a:solidFill>
                <a:latin typeface="Lexend Exa"/>
              </a:rPr>
              <a:t>Machine Learning Models Implemented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A0BEE-A0B3-62BD-92E6-0EC23EA0D1AB}"/>
              </a:ext>
            </a:extLst>
          </p:cNvPr>
          <p:cNvSpPr txBox="1"/>
          <p:nvPr/>
        </p:nvSpPr>
        <p:spPr>
          <a:xfrm>
            <a:off x="393405" y="978195"/>
            <a:ext cx="5702595" cy="563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 err="1">
                <a:solidFill>
                  <a:srgbClr val="002060"/>
                </a:solidFill>
              </a:rPr>
              <a:t>XGBoost</a:t>
            </a:r>
            <a:r>
              <a:rPr lang="en-US" sz="2000" b="1" kern="0" dirty="0">
                <a:solidFill>
                  <a:srgbClr val="002060"/>
                </a:solidFill>
              </a:rPr>
              <a:t> Classifier for Default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Purpose</a:t>
            </a:r>
            <a:r>
              <a:rPr lang="en-US" sz="1800" b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predict default payment status using the 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XGBoost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(Extreme Gradient Boosting) classifier</a:t>
            </a:r>
            <a:r>
              <a:rPr lang="en-U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Steps Performed</a:t>
            </a:r>
            <a:r>
              <a:rPr lang="en-US" sz="18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Initialization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Initialized an 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XGBoostClassifier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with 100 estimators and a learning rate of 0.1</a:t>
            </a:r>
            <a:r>
              <a:rPr lang="en-US" i="1" dirty="0">
                <a:effectLst/>
              </a:rPr>
              <a:t> </a:t>
            </a:r>
            <a:endParaRPr lang="en-US" i="1" dirty="0"/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Training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Trained the 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XGBoost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on the training data (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X_train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y_train</a:t>
            </a:r>
            <a:r>
              <a:rPr lang="en-US" sz="1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i="1" dirty="0"/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Predictions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Predicted default statuses for the test data (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X_test</a:t>
            </a:r>
            <a:r>
              <a:rPr lang="en-US" sz="1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i="1" dirty="0"/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Predictions: Predicted default statuses for the scaled test data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Evaluation: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Computed metric</a:t>
            </a:r>
            <a:r>
              <a:rPr lang="en-US" sz="1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accuracy_xgb</a:t>
            </a:r>
            <a:r>
              <a:rPr lang="en-US" sz="18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conf_matrix_xgb</a:t>
            </a:r>
            <a:r>
              <a:rPr lang="en-US" dirty="0">
                <a:effectLst/>
              </a:rPr>
              <a:t> </a:t>
            </a:r>
            <a:r>
              <a:rPr lang="en-US" dirty="0"/>
              <a:t>and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class_report_xgb</a:t>
            </a:r>
            <a:r>
              <a:rPr lang="en-US" dirty="0">
                <a:effectLst/>
              </a:rPr>
              <a:t> 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Output</a:t>
            </a:r>
            <a:r>
              <a:rPr lang="en-US" sz="1800" b="1" dirty="0"/>
              <a:t>:</a:t>
            </a:r>
            <a:endParaRPr lang="en-US" dirty="0">
              <a:effectLst/>
            </a:endParaRP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Accuracy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xgb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Model accuracy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Confusion Matrix </a:t>
            </a:r>
            <a:r>
              <a:rPr lang="en-US" i="1" dirty="0" err="1"/>
              <a:t>xgb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Confusion matrix</a:t>
            </a:r>
            <a:r>
              <a:rPr lang="en-US" i="1" dirty="0">
                <a:effectLst/>
              </a:rPr>
              <a:t> </a:t>
            </a:r>
          </a:p>
          <a:p>
            <a:pPr marL="628650" marR="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i="1" dirty="0"/>
              <a:t>Classification Report </a:t>
            </a:r>
            <a:r>
              <a:rPr lang="en-US" i="1" dirty="0" err="1"/>
              <a:t>xgb</a:t>
            </a:r>
            <a:r>
              <a:rPr lang="en-US" i="1" dirty="0"/>
              <a:t>: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report</a:t>
            </a:r>
            <a:r>
              <a:rPr lang="en-US" i="1" dirty="0">
                <a:effectLst/>
              </a:rPr>
              <a:t> </a:t>
            </a:r>
            <a:endParaRPr lang="en-US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A45A6-311E-31C3-00FB-58249B2D2755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F47EC0-B8D1-48E5-5E67-8FBD03BBA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5155"/>
            <a:ext cx="5961320" cy="551842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5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AA6EF-0000-3EC1-6CD5-99D841047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1A44F-9953-45E2-A76D-D3EB537B5EC4}"/>
              </a:ext>
            </a:extLst>
          </p:cNvPr>
          <p:cNvSpPr txBox="1"/>
          <p:nvPr/>
        </p:nvSpPr>
        <p:spPr>
          <a:xfrm>
            <a:off x="2021225" y="343269"/>
            <a:ext cx="83242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 dirty="0">
                <a:solidFill>
                  <a:srgbClr val="002060"/>
                </a:solidFill>
                <a:latin typeface="Lexend Exa"/>
              </a:rPr>
              <a:t>Visualization of Model Performance Metrics </a:t>
            </a:r>
            <a:endParaRPr lang="en-US" sz="3500" dirty="0">
              <a:solidFill>
                <a:srgbClr val="002060"/>
              </a:solidFill>
              <a:latin typeface="Lexend Exa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DDD44-049B-F017-FF12-AE2078F16ED2}"/>
              </a:ext>
            </a:extLst>
          </p:cNvPr>
          <p:cNvSpPr txBox="1"/>
          <p:nvPr/>
        </p:nvSpPr>
        <p:spPr>
          <a:xfrm>
            <a:off x="393405" y="978195"/>
            <a:ext cx="11457218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Purpose</a:t>
            </a:r>
            <a:r>
              <a:rPr lang="en-US" sz="1600" b="1" dirty="0"/>
              <a:t>: 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create a grouped bar chart comparing the performance of different models (Logistic Regression, Random Forest, Gradient Boosting, SVM, and </a:t>
            </a:r>
            <a:r>
              <a:rPr lang="en-US" sz="16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XGBoost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across key metrics: accuracy, precision, recall, and F1-score</a:t>
            </a:r>
            <a:r>
              <a:rPr lang="en-US" sz="1600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Bar chart Creation</a:t>
            </a:r>
            <a:r>
              <a:rPr lang="en-US" sz="16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Plotted bars for</a:t>
            </a:r>
            <a:r>
              <a:rPr lang="en-US" sz="16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600" i="1" dirty="0"/>
              <a:t> </a:t>
            </a:r>
            <a:r>
              <a:rPr lang="en-US" sz="1600" b="1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Positioned at </a:t>
            </a:r>
            <a:r>
              <a:rPr lang="en-US" sz="16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width</a:t>
            </a:r>
            <a:r>
              <a:rPr lang="en-US" sz="16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b="1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Positioned at </a:t>
            </a:r>
            <a:r>
              <a:rPr lang="en-US" sz="16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</a:t>
            </a:r>
            <a:r>
              <a:rPr lang="en-US" sz="16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b="1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Recall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Positioned at </a:t>
            </a:r>
            <a:r>
              <a:rPr lang="en-US" sz="16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width</a:t>
            </a:r>
            <a:r>
              <a:rPr lang="en-US" sz="1600" i="1" dirty="0">
                <a:effectLst/>
              </a:rPr>
              <a:t> </a:t>
            </a:r>
            <a:r>
              <a:rPr lang="en-US" sz="1600" i="1" dirty="0"/>
              <a:t>and </a:t>
            </a:r>
            <a:r>
              <a:rPr lang="en-US" sz="1600" b="1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F1-Score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Positioned at </a:t>
            </a:r>
            <a:r>
              <a:rPr lang="en-US" sz="16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+ 2*width</a:t>
            </a:r>
            <a:r>
              <a:rPr lang="en-US" sz="1600" i="1" dirty="0">
                <a:effectLst/>
              </a:rPr>
              <a:t> </a:t>
            </a:r>
            <a:endParaRPr lang="en-US" sz="1600" i="1" dirty="0"/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Adjusted bar positions to ensure proper grouping for each model</a:t>
            </a:r>
            <a:r>
              <a:rPr lang="en-US" sz="1600" i="1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Labels and Customization</a:t>
            </a:r>
            <a:r>
              <a:rPr lang="en-US" sz="1600" b="1" dirty="0"/>
              <a:t>: 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X-axis labels set to model names</a:t>
            </a:r>
            <a:r>
              <a:rPr lang="en-US" sz="1600" i="1" dirty="0">
                <a:effectLst/>
              </a:rPr>
              <a:t> &amp; 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Y-axis limits restricted to [0, 1] since metrics range between 0 and 1</a:t>
            </a:r>
            <a:endParaRPr lang="en-US" sz="1600" i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 Touches</a:t>
            </a:r>
            <a:r>
              <a:rPr 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 readability with precise annotations and adjusted bar spacing</a:t>
            </a:r>
            <a:r>
              <a:rPr lang="en-US" sz="1600" i="1" dirty="0">
                <a:effectLst/>
              </a:rPr>
              <a:t> </a:t>
            </a:r>
            <a:endParaRPr lang="en-US" sz="1600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</a:t>
            </a:r>
            <a:r>
              <a:rPr 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t: </a:t>
            </a:r>
            <a:r>
              <a:rPr lang="en-US" sz="16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grouped bar chart showing comparative performance for accuracy, precision, recall, and F1-score across the models</a:t>
            </a:r>
            <a:r>
              <a:rPr lang="en-US" sz="1600" i="1" dirty="0">
                <a:effectLst/>
              </a:rPr>
              <a:t> </a:t>
            </a:r>
            <a:endParaRPr lang="en-US" sz="16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4B1EA7-6D76-741A-934A-55FA8D97186E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FCBC22D-237E-FE79-BAE9-87F26F493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5" y="3341918"/>
            <a:ext cx="11546958" cy="3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F54EE-3F63-79CC-DC09-FB3DC0F0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B2D63-29EB-ABCA-22AB-BBEC6BA2FFEC}"/>
              </a:ext>
            </a:extLst>
          </p:cNvPr>
          <p:cNvSpPr txBox="1"/>
          <p:nvPr/>
        </p:nvSpPr>
        <p:spPr>
          <a:xfrm>
            <a:off x="2021225" y="343269"/>
            <a:ext cx="83242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 dirty="0">
                <a:solidFill>
                  <a:srgbClr val="002060"/>
                </a:solidFill>
                <a:latin typeface="Lexend Exa"/>
              </a:rPr>
              <a:t>Results and Strategic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21916-9960-FD1C-39B6-419F15744E76}"/>
              </a:ext>
            </a:extLst>
          </p:cNvPr>
          <p:cNvSpPr txBox="1"/>
          <p:nvPr/>
        </p:nvSpPr>
        <p:spPr>
          <a:xfrm>
            <a:off x="393405" y="978195"/>
            <a:ext cx="1145721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1. K-Means Clustering for Customer Segmentation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Outcome: </a:t>
            </a:r>
            <a:r>
              <a:rPr lang="en-US" sz="1400" b="1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Elbow Method Plot</a:t>
            </a:r>
            <a:r>
              <a:rPr lang="en-US" sz="1400" b="1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Helps determine the optimal number of clusters</a:t>
            </a: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2. Enhanced Visualization of Decision Tree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</a:p>
          <a:p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Outcome: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visually enhanced decision tree that clearly communicates how the model predicts credit limit categories based on the risk and profitability scores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Enhanced Visualization of Decision Tree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visually enhanced decision tree that clearly communicates how the model predicts credit limit categories based on the risk and profitability scores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endParaRPr lang="en-US" sz="1400" i="1" kern="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4. Accuracy Evaluation and Visualization for Decision Tree</a:t>
            </a: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bar chart showing training and testing accuracy, providing insights into model performance and potential overfitting or underfitting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endParaRPr lang="en-US" sz="1400" i="1" kern="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</a:rPr>
              <a:t>5.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Feature Importance Visualization Using Heatmap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heatmap highlighting the importance of each feature in the decision tree's decision-making process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</a:rPr>
              <a:t>and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representation helps prioritize features for further analysis or refinement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6.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Feature Engineering for Payment Behavior Analysis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Output: </a:t>
            </a:r>
            <a:r>
              <a:rPr lang="en-US" sz="1400" i="1" kern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Avg_Pay_Bill_Ratio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Average payment consistency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kern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Pay_Bill_Ratio_StdDev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Variability in payment behavior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kern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Pay_Bill_Ratio_CV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Normalized variability, useful for comparative analysis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7.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</a:rPr>
              <a:t>Correlation Analysis of New Features with Default Status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</a:p>
          <a:p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Displayed the correlation values between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 payment consistency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kern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Pay_Bill_Ratio_StdDev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Variability in payment behavior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kern="0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Pay_Bill_Ratio_CV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Normalized variability, useful for comparative analysis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8.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Visualization of Correlations with Heatmap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heatmap showing the strength and direction of correlations between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new features and The target variable </a:t>
            </a: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9.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Boxplot of Payment Volatility by Default Status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boxplot comparing the distribution of payment volatility for defaulters and non-defaulters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</a:rPr>
              <a:t>and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Highlights differences in variability, which could indicate erratic payment behavior in defaulters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</a:p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10. 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Trends in Payment-to-Bill Ratios Over Six Months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ea typeface="Times New Roman" panose="02020603050405020304" pitchFamily="18" charset="0"/>
            </a:endParaRPr>
          </a:p>
          <a:p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</a:rPr>
              <a:t>Output: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line plot illustrating the trends in payment-to-bill ratios for 50 customers over six months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</a:rPr>
              <a:t>and </a:t>
            </a:r>
            <a:r>
              <a:rPr lang="en-US" sz="1400" i="1" kern="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line corresponds to an individual customer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AF39F6-2FFD-DB64-1CD5-A4F70C8F0255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7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55F4-683A-AF1A-53FE-B97CA272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C43D0-0968-90F9-7793-FB3189ACDE06}"/>
              </a:ext>
            </a:extLst>
          </p:cNvPr>
          <p:cNvSpPr txBox="1"/>
          <p:nvPr/>
        </p:nvSpPr>
        <p:spPr>
          <a:xfrm>
            <a:off x="2021225" y="343269"/>
            <a:ext cx="83242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9E974-2DD3-2831-6653-59F5B1B49A41}"/>
              </a:ext>
            </a:extLst>
          </p:cNvPr>
          <p:cNvSpPr txBox="1"/>
          <p:nvPr/>
        </p:nvSpPr>
        <p:spPr>
          <a:xfrm>
            <a:off x="393405" y="978195"/>
            <a:ext cx="114572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demonstrates the power of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data-driven decision-making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solving critical business challenges, such as predicting credit card defaults</a:t>
            </a:r>
            <a:r>
              <a:rPr lang="en-US" sz="16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000" dirty="0">
              <a:effectLst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outcomes include</a:t>
            </a:r>
            <a:r>
              <a:rPr lang="en-US" sz="16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High-Performing Model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The </a:t>
            </a:r>
            <a:r>
              <a:rPr lang="en-US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XGBoost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 achieved the highest accuracy (83%) for predicting defaults</a:t>
            </a:r>
            <a:r>
              <a:rPr lang="en-US" sz="1600" dirty="0">
                <a:effectLst/>
              </a:rPr>
              <a:t>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Insights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Features like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 utilization rates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delays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amounts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emerged as strong predictors of default risk</a:t>
            </a:r>
            <a:r>
              <a:rPr lang="en-US" sz="1600" dirty="0">
                <a:effectLst/>
              </a:rPr>
              <a:t>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Strategic Recommendations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Targeted interventions, such as adjusting credit limits and early monitoring for high-risk customers, can significantly reduce defaults</a:t>
            </a:r>
            <a:r>
              <a:rPr lang="en-US" sz="1600" dirty="0">
                <a:effectLst/>
              </a:rPr>
              <a:t> </a:t>
            </a:r>
          </a:p>
          <a:p>
            <a:endParaRPr lang="en-US" sz="1000" dirty="0">
              <a:effectLst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Benefit Estimate</a:t>
            </a:r>
            <a:r>
              <a:rPr lang="en-US" sz="16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default rates decrease by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10%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a portfolio of $10 million, the potential savings amount to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$1 million annually</a:t>
            </a:r>
            <a:endParaRPr lang="en-US" sz="1800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Early interventions can also reduce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collection costs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improve loan recovery rates</a:t>
            </a:r>
            <a:r>
              <a:rPr lang="en-US" dirty="0">
                <a:effectLst/>
              </a:rPr>
              <a:t> </a:t>
            </a:r>
            <a:endParaRPr lang="en-US" sz="1600" kern="0" dirty="0">
              <a:effectLst/>
              <a:latin typeface="Times New Roman" panose="02020603050405020304" pitchFamily="18" charset="0"/>
            </a:endParaRPr>
          </a:p>
          <a:p>
            <a:endParaRPr lang="en-US" sz="1000" dirty="0">
              <a:effectLst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Performance Indicators (KPIs)</a:t>
            </a:r>
            <a:r>
              <a:rPr lang="en-US" sz="1600" dirty="0"/>
              <a:t>: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Default Rate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Percentage of customers defaulting per month (target: reduce by 10–15%)</a:t>
            </a:r>
            <a:r>
              <a:rPr lang="en-US" dirty="0">
                <a:effectLst/>
              </a:rPr>
              <a:t> 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Credit Utilization Trends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Monitor the average credit utilization of high-risk customers</a:t>
            </a: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Customer Retention Rate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Track the retention of customers who improved payment behaviors</a:t>
            </a:r>
            <a:endParaRPr lang="en-US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lvl="1" indent="-171450">
              <a:buSzPts val="1000"/>
              <a:buFont typeface="Wingdings" pitchFamily="2" charset="2"/>
              <a:buChar char="Ø"/>
              <a:tabLst>
                <a:tab pos="914400" algn="l"/>
              </a:tabLst>
            </a:pPr>
            <a:r>
              <a:rPr lang="en-US" sz="1800" b="1" kern="0" dirty="0">
                <a:effectLst/>
                <a:ea typeface="Times New Roman" panose="02020603050405020304" pitchFamily="18" charset="0"/>
              </a:rPr>
              <a:t>Cost Savings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Measure financial savings due to reduced defaults and collection efforts</a:t>
            </a:r>
          </a:p>
          <a:p>
            <a:pPr lvl="1">
              <a:buSzPts val="1000"/>
              <a:tabLst>
                <a:tab pos="914400" algn="l"/>
              </a:tabLst>
            </a:pPr>
            <a:endParaRPr lang="en-US" sz="1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buSzPts val="1000"/>
              <a:tabLst>
                <a:tab pos="9144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Ultimately, this project highlights how organizations can leverage data analytics to drive smarter decisions, improve financial stability, and ensure customer satisfaction</a:t>
            </a:r>
            <a:endParaRPr lang="en-US" sz="1600" dirty="0">
              <a:effectLst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74A6A3-6311-885E-1C6E-62E296E6E352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41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F790A-F30E-0E85-4CB1-E4D72BEC0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5CEF5-45F7-0F22-9893-3D96C8744D97}"/>
              </a:ext>
            </a:extLst>
          </p:cNvPr>
          <p:cNvSpPr txBox="1"/>
          <p:nvPr/>
        </p:nvSpPr>
        <p:spPr>
          <a:xfrm>
            <a:off x="2021225" y="343269"/>
            <a:ext cx="832425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4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Resource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93703D-8061-CDAD-6D71-EAE78720B9E8}"/>
              </a:ext>
            </a:extLst>
          </p:cNvPr>
          <p:cNvCxnSpPr/>
          <p:nvPr/>
        </p:nvCxnSpPr>
        <p:spPr>
          <a:xfrm>
            <a:off x="393405" y="920350"/>
            <a:ext cx="114572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ED63C7-1C4C-0279-A517-2057E37FA756}"/>
              </a:ext>
            </a:extLst>
          </p:cNvPr>
          <p:cNvSpPr txBox="1"/>
          <p:nvPr/>
        </p:nvSpPr>
        <p:spPr>
          <a:xfrm>
            <a:off x="2791427" y="4402283"/>
            <a:ext cx="66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 YOU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404BEB-69B8-DC17-FDAB-848B00F5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27" y="1116694"/>
            <a:ext cx="83242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https://archive.ics.uci.edu/dataset/350/default+of+credit+card+clients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2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CB3541C-20B9-CD2A-8FD2-1CE2BAA9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>
            <a:extLst>
              <a:ext uri="{FF2B5EF4-FFF2-40B4-BE49-F238E27FC236}">
                <a16:creationId xmlns:a16="http://schemas.microsoft.com/office/drawing/2014/main" id="{59020BAD-21A9-A441-77D0-A277B5FC2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309600" cy="763600"/>
          </a:xfr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Introduction</a:t>
            </a:r>
          </a:p>
        </p:txBody>
      </p:sp>
      <p:pic>
        <p:nvPicPr>
          <p:cNvPr id="6" name="Picture Placeholder 5" descr="Close-up of a credit card&#10;&#10;Description automatically generated">
            <a:extLst>
              <a:ext uri="{FF2B5EF4-FFF2-40B4-BE49-F238E27FC236}">
                <a16:creationId xmlns:a16="http://schemas.microsoft.com/office/drawing/2014/main" id="{A92D5A8A-2E11-61C5-8059-9C3262A26B4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8120"/>
          <a:stretch/>
        </p:blipFill>
        <p:spPr>
          <a:xfrm>
            <a:off x="950967" y="1547467"/>
            <a:ext cx="4964300" cy="4352544"/>
          </a:xfrm>
          <a:noFill/>
        </p:spPr>
      </p:pic>
      <p:sp>
        <p:nvSpPr>
          <p:cNvPr id="532" name="Google Shape;532;p32">
            <a:extLst>
              <a:ext uri="{FF2B5EF4-FFF2-40B4-BE49-F238E27FC236}">
                <a16:creationId xmlns:a16="http://schemas.microsoft.com/office/drawing/2014/main" id="{C0AB39CA-2B2E-DE5E-C5D7-E392CBDDD5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6267" y="1547467"/>
            <a:ext cx="4964300" cy="4352544"/>
          </a:xfrm>
        </p:spPr>
        <p:txBody>
          <a:bodyPr spcFirstLastPara="1" lIns="121900" tIns="121900" rIns="121900" bIns="121900" anchor="t" anchorCtr="0">
            <a:normAutofit fontScale="92500" lnSpcReduction="10000"/>
          </a:bodyPr>
          <a:lstStyle/>
          <a:p>
            <a:pPr marL="0" lvl="1" indent="-285750" algn="ctr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</a:rPr>
              <a:t>Overview:</a:t>
            </a:r>
          </a:p>
          <a:p>
            <a:pPr marL="0" lvl="1" indent="0" algn="ctr">
              <a:spcAft>
                <a:spcPts val="600"/>
              </a:spcAft>
              <a:buNone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</a:rPr>
              <a:t>This project applies a data-driven decision-making approach to analyze historical customer transaction data, identify factors influencing default behavior, and build predictive models. Credit card defaults are a growing concern in the financial industry, with global losses reaching over $400 billion annually due to unpaid credit.</a:t>
            </a:r>
          </a:p>
          <a:p>
            <a:pPr marL="0" lvl="1" indent="-285750" algn="ctr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</a:rPr>
              <a:t>Problem Statement:</a:t>
            </a:r>
          </a:p>
          <a:p>
            <a:pPr marL="0" lvl="1" indent="0" algn="ctr">
              <a:spcAft>
                <a:spcPts val="600"/>
              </a:spcAft>
              <a:buNone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</a:rPr>
              <a:t>$400 billion annual losses due to credit card defaults.</a:t>
            </a:r>
          </a:p>
          <a:p>
            <a:pPr marL="0" lvl="1" indent="-285750" algn="ctr">
              <a:spcAft>
                <a:spcPts val="600"/>
              </a:spcAft>
              <a:buFont typeface="Wingdings" pitchFamily="2" charset="2"/>
              <a:buChar char="v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</a:rPr>
              <a:t>Objective</a:t>
            </a:r>
          </a:p>
          <a:p>
            <a:pPr marL="0" lvl="1" indent="0" algn="ctr">
              <a:spcAft>
                <a:spcPts val="600"/>
              </a:spcAft>
              <a:buNone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The problem centers on identifying behavioral and demographic patterns that influence the likelihood of a customer defaulting on payments. </a:t>
            </a:r>
          </a:p>
          <a:p>
            <a:pPr marL="0" lvl="1" indent="-342900" algn="ctr">
              <a:spcAft>
                <a:spcPts val="600"/>
              </a:spcAft>
              <a:buAutoNum type="arabicPeriod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Analyze historical customer transaction data and identify patterns in default behavior.</a:t>
            </a:r>
          </a:p>
          <a:p>
            <a:pPr marL="0" lvl="1" indent="-342900" algn="ctr">
              <a:spcAft>
                <a:spcPts val="600"/>
              </a:spcAft>
              <a:buAutoNum type="arabicPeriod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Build predictive models to accurately forecast </a:t>
            </a:r>
            <a:r>
              <a:rPr lang="en-US" sz="1400" b="1" kern="1200" dirty="0">
                <a:solidFill>
                  <a:schemeClr val="bg1">
                    <a:lumMod val="10000"/>
                  </a:schemeClr>
                </a:solidFill>
                <a:effectLst/>
              </a:rPr>
              <a:t>default payment next month</a:t>
            </a: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 based on key features like payment behavior, credit utilization, and demographic factors </a:t>
            </a:r>
          </a:p>
          <a:p>
            <a:pPr marL="0" lvl="1" indent="-342900" algn="ctr">
              <a:spcAft>
                <a:spcPts val="600"/>
              </a:spcAft>
              <a:buFont typeface="Lexend"/>
              <a:buAutoNum type="arabicPeriod"/>
            </a:pP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Provide actionable insights for </a:t>
            </a:r>
            <a:r>
              <a:rPr lang="en-US" sz="1400" b="1" kern="1200" dirty="0">
                <a:solidFill>
                  <a:schemeClr val="bg1">
                    <a:lumMod val="10000"/>
                  </a:schemeClr>
                </a:solidFill>
                <a:effectLst/>
              </a:rPr>
              <a:t>risk management</a:t>
            </a:r>
            <a:r>
              <a:rPr lang="en-US" sz="1400" kern="1200" dirty="0">
                <a:solidFill>
                  <a:schemeClr val="bg1">
                    <a:lumMod val="10000"/>
                  </a:schemeClr>
                </a:solidFill>
                <a:effectLst/>
              </a:rPr>
              <a:t> and targeted intervention strategies for high-risk customers.</a:t>
            </a:r>
          </a:p>
          <a:p>
            <a:pPr marL="0" lvl="1" indent="0" algn="ctr">
              <a:spcAft>
                <a:spcPts val="600"/>
              </a:spcAft>
              <a:buNone/>
            </a:pPr>
            <a:endParaRPr lang="en-US" kern="1200" dirty="0">
              <a:effectLst/>
            </a:endParaRPr>
          </a:p>
          <a:p>
            <a:pPr marL="0" lvl="1" indent="0" algn="ctr">
              <a:spcAft>
                <a:spcPts val="600"/>
              </a:spcAft>
              <a:buNone/>
            </a:pP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5586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CB3541C-20B9-CD2A-8FD2-1CE2BAA9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>
            <a:extLst>
              <a:ext uri="{FF2B5EF4-FFF2-40B4-BE49-F238E27FC236}">
                <a16:creationId xmlns:a16="http://schemas.microsoft.com/office/drawing/2014/main" id="{59020BAD-21A9-A441-77D0-A277B5FC2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282" y="423472"/>
            <a:ext cx="5145200" cy="10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 Description</a:t>
            </a:r>
          </a:p>
        </p:txBody>
      </p:sp>
      <p:sp>
        <p:nvSpPr>
          <p:cNvPr id="532" name="Google Shape;532;p32">
            <a:extLst>
              <a:ext uri="{FF2B5EF4-FFF2-40B4-BE49-F238E27FC236}">
                <a16:creationId xmlns:a16="http://schemas.microsoft.com/office/drawing/2014/main" id="{C0AB39CA-2B2E-DE5E-C5D7-E392CBDDD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92596" y="1812736"/>
            <a:ext cx="8542116" cy="41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US" sz="1800" dirty="0">
                <a:latin typeface="Helvetica Neue" panose="02000503000000020004" pitchFamily="2" charset="0"/>
              </a:rPr>
              <a:t>Source: </a:t>
            </a:r>
            <a:r>
              <a:rPr lang="en-US" sz="1800" dirty="0"/>
              <a:t>UCI Credit Card Dataset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800" dirty="0">
                <a:latin typeface="Helvetica Neue" panose="02000503000000020004" pitchFamily="2" charset="0"/>
              </a:rPr>
              <a:t>Size of Dataset: </a:t>
            </a:r>
            <a:r>
              <a:rPr lang="en-US" sz="1800" dirty="0"/>
              <a:t>30,000 observations and 24 features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800" dirty="0">
                <a:latin typeface="Helvetica Neue" panose="02000503000000020004" pitchFamily="2" charset="0"/>
              </a:rPr>
              <a:t>Features: </a:t>
            </a:r>
          </a:p>
          <a:p>
            <a:pPr marL="457200" lvl="1" indent="0">
              <a:buNone/>
            </a:pPr>
            <a:r>
              <a:rPr lang="en-US" sz="1800" dirty="0">
                <a:latin typeface="Helvetica Neue" panose="02000503000000020004" pitchFamily="2" charset="0"/>
              </a:rPr>
              <a:t>     </a:t>
            </a:r>
            <a:r>
              <a:rPr lang="en-US" sz="1800" dirty="0"/>
              <a:t>Demographics: Age, gender, education, marital status.</a:t>
            </a:r>
            <a:endParaRPr lang="en-US" sz="1800" dirty="0"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Helvetica Neue" panose="02000503000000020004" pitchFamily="2" charset="0"/>
              </a:rPr>
              <a:t>     </a:t>
            </a:r>
            <a:r>
              <a:rPr lang="en-US" sz="1800" dirty="0"/>
              <a:t>Payment behavior: Payment delays, bill amounts, and payment history.</a:t>
            </a:r>
            <a:r>
              <a:rPr lang="en-US" sz="1800" dirty="0">
                <a:latin typeface="Helvetica Neue" panose="020005030000000200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1800" dirty="0">
                <a:latin typeface="Helvetica Neue" panose="02000503000000020004" pitchFamily="2" charset="0"/>
              </a:rPr>
              <a:t>     </a:t>
            </a:r>
            <a:r>
              <a:rPr lang="en-US" sz="1800" dirty="0"/>
              <a:t>Bill and Payment Amount: Bill payment amount for last 6 months</a:t>
            </a:r>
          </a:p>
          <a:p>
            <a:pPr marL="457200" lvl="1" indent="0">
              <a:buNone/>
            </a:pPr>
            <a:r>
              <a:rPr lang="en-US" sz="1800" dirty="0">
                <a:latin typeface="Helvetica Neue" panose="02000503000000020004" pitchFamily="2" charset="0"/>
              </a:rPr>
              <a:t>     </a:t>
            </a:r>
            <a:r>
              <a:rPr lang="en-US" sz="1800" dirty="0"/>
              <a:t>Target Variable: Default status (1 = Yes, 0 = No)</a:t>
            </a:r>
            <a:endParaRPr lang="en-US" sz="1800" dirty="0"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dataset provides a comprehensive view of customer behavior and financial standing, which are crucial for building robust predictive models.</a:t>
            </a:r>
          </a:p>
        </p:txBody>
      </p:sp>
      <p:pic>
        <p:nvPicPr>
          <p:cNvPr id="6" name="Picture Placeholder 5" descr="A person holding a credit card and typing on a computer&#10;&#10;Description automatically generated">
            <a:extLst>
              <a:ext uri="{FF2B5EF4-FFF2-40B4-BE49-F238E27FC236}">
                <a16:creationId xmlns:a16="http://schemas.microsoft.com/office/drawing/2014/main" id="{93474738-9BF3-7EC0-1B47-BA854401351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11954"/>
          <a:stretch>
            <a:fillRect/>
          </a:stretch>
        </p:blipFill>
        <p:spPr>
          <a:xfrm>
            <a:off x="7888224" y="134112"/>
            <a:ext cx="4181856" cy="6723888"/>
          </a:xfrm>
        </p:spPr>
      </p:pic>
    </p:spTree>
    <p:extLst>
      <p:ext uri="{BB962C8B-B14F-4D97-AF65-F5344CB8AC3E}">
        <p14:creationId xmlns:p14="http://schemas.microsoft.com/office/powerpoint/2010/main" val="64697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CB3541C-20B9-CD2A-8FD2-1CE2BAA9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>
            <a:extLst>
              <a:ext uri="{FF2B5EF4-FFF2-40B4-BE49-F238E27FC236}">
                <a16:creationId xmlns:a16="http://schemas.microsoft.com/office/drawing/2014/main" id="{59020BAD-21A9-A441-77D0-A277B5FC2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834" y="647882"/>
            <a:ext cx="5145200" cy="10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Processing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32" name="Google Shape;532;p32">
            <a:extLst>
              <a:ext uri="{FF2B5EF4-FFF2-40B4-BE49-F238E27FC236}">
                <a16:creationId xmlns:a16="http://schemas.microsoft.com/office/drawing/2014/main" id="{C0AB39CA-2B2E-DE5E-C5D7-E392CBDDD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92596" y="1655482"/>
            <a:ext cx="7418429" cy="415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Taken: 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Handled missing values and outliers</a:t>
            </a:r>
          </a:p>
          <a:p>
            <a:pPr marL="457200" lvl="1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 features for consistency</a:t>
            </a:r>
          </a:p>
          <a:p>
            <a:pPr marL="457200" lvl="1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categorical variables (e.g., gender, marital status)</a:t>
            </a:r>
          </a:p>
          <a:p>
            <a:pPr marL="457200" lvl="1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Removal </a:t>
            </a:r>
          </a:p>
          <a:p>
            <a:pPr marL="457200" lvl="1" indent="0">
              <a:buNone/>
            </a:pPr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Features: 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Feature Engineering (e.g., Utilization rate, payment delays)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Train-Test Split (Divide the dataset into training (70%) and testing (30%)    subsets for model validation.)</a:t>
            </a:r>
          </a:p>
        </p:txBody>
      </p:sp>
      <p:pic>
        <p:nvPicPr>
          <p:cNvPr id="6" name="Picture Placeholder 5" descr="A person with a question mark and various icons&#10;&#10;Description automatically generated">
            <a:extLst>
              <a:ext uri="{FF2B5EF4-FFF2-40B4-BE49-F238E27FC236}">
                <a16:creationId xmlns:a16="http://schemas.microsoft.com/office/drawing/2014/main" id="{76DFDB4E-A022-0C85-9FE4-4F609B71A9E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4" b="4044"/>
          <a:stretch>
            <a:fillRect/>
          </a:stretch>
        </p:blipFill>
        <p:spPr>
          <a:xfrm>
            <a:off x="6937446" y="134117"/>
            <a:ext cx="5112520" cy="67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4709-863F-3000-148C-37F86ACF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9D23C9F-D342-5BE5-64EB-919AF3C46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474627"/>
              </p:ext>
            </p:extLst>
          </p:nvPr>
        </p:nvGraphicFramePr>
        <p:xfrm>
          <a:off x="109070" y="1339387"/>
          <a:ext cx="59038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D0251DA3-4260-9D03-A400-DA7ED6DA4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461729"/>
              </p:ext>
            </p:extLst>
          </p:nvPr>
        </p:nvGraphicFramePr>
        <p:xfrm>
          <a:off x="6179127" y="1339387"/>
          <a:ext cx="59038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Google Shape;531;p32">
            <a:extLst>
              <a:ext uri="{FF2B5EF4-FFF2-40B4-BE49-F238E27FC236}">
                <a16:creationId xmlns:a16="http://schemas.microsoft.com/office/drawing/2014/main" id="{1DBDE48B-E5BD-0574-E53F-09EA1A0B3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4491" y="99946"/>
            <a:ext cx="6469271" cy="10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Approach and Methodology</a:t>
            </a:r>
            <a:endParaRPr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1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7423D-B801-80AB-ACDF-E884214B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AD470-576E-4629-F3FD-5DE43192D3AC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5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Exploratory Data Analysis (EDA)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numbers and a diagram&#10;&#10;Description automatically generated with medium confidence">
            <a:extLst>
              <a:ext uri="{FF2B5EF4-FFF2-40B4-BE49-F238E27FC236}">
                <a16:creationId xmlns:a16="http://schemas.microsoft.com/office/drawing/2014/main" id="{7DF34E95-44A0-E802-A1F5-E3333A423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r="7967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74" name="TextBox 4">
            <a:extLst>
              <a:ext uri="{FF2B5EF4-FFF2-40B4-BE49-F238E27FC236}">
                <a16:creationId xmlns:a16="http://schemas.microsoft.com/office/drawing/2014/main" id="{1377AF87-9961-3820-AC27-630E91E09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961076"/>
              </p:ext>
            </p:extLst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220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7423D-B801-80AB-ACDF-E884214B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AD470-576E-4629-F3FD-5DE43192D3AC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5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Exploratory Data Analysis (EDA)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C466B-4C04-E740-B099-2A222DA7C0A9}"/>
              </a:ext>
            </a:extLst>
          </p:cNvPr>
          <p:cNvSpPr txBox="1"/>
          <p:nvPr/>
        </p:nvSpPr>
        <p:spPr>
          <a:xfrm>
            <a:off x="645066" y="2031101"/>
            <a:ext cx="4282984" cy="3728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 dirty="0">
                <a:solidFill>
                  <a:srgbClr val="002060"/>
                </a:solidFill>
                <a:effectLst/>
              </a:rPr>
              <a:t>Utilization Rate Analysis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Purpose</a:t>
            </a:r>
            <a:r>
              <a:rPr lang="en-US" sz="1500" b="1" dirty="0"/>
              <a:t>: </a:t>
            </a:r>
            <a:r>
              <a:rPr lang="en-US" sz="1500" dirty="0">
                <a:effectLst/>
              </a:rPr>
              <a:t>To calculate and analyze utilization rates and compare them across defaulters and non-defaulters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Steps Performed</a:t>
            </a:r>
            <a:r>
              <a:rPr lang="en-US" sz="1500" dirty="0"/>
              <a:t>: </a:t>
            </a:r>
            <a:r>
              <a:rPr lang="en-US" sz="1500" dirty="0">
                <a:effectLst/>
              </a:rPr>
              <a:t>Feature Engineering </a:t>
            </a:r>
            <a:r>
              <a:rPr lang="en-US" sz="1500" dirty="0"/>
              <a:t>and </a:t>
            </a:r>
            <a:r>
              <a:rPr lang="en-US" sz="1500" dirty="0">
                <a:effectLst/>
              </a:rPr>
              <a:t>Visualization </a:t>
            </a: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Plot Details</a:t>
            </a:r>
            <a:r>
              <a:rPr lang="en-US" sz="1500" b="1" dirty="0"/>
              <a:t>: </a:t>
            </a:r>
            <a:r>
              <a:rPr lang="en-US" sz="1500" dirty="0">
                <a:effectLst/>
              </a:rPr>
              <a:t>2 rows and 3 columns to display six plots, X-axis: Default status (0 = Non-defaulter, 1 = Defaulter</a:t>
            </a:r>
            <a:r>
              <a:rPr lang="en-US" sz="1500" dirty="0"/>
              <a:t>, </a:t>
            </a:r>
            <a:r>
              <a:rPr lang="en-US" sz="1500" dirty="0">
                <a:effectLst/>
              </a:rPr>
              <a:t>Y-axis: Utilization rate (calculated ratio</a:t>
            </a:r>
            <a:r>
              <a:rPr lang="en-US" sz="1500" dirty="0"/>
              <a:t>) and </a:t>
            </a:r>
            <a:r>
              <a:rPr lang="en-US" sz="1500" dirty="0">
                <a:effectLst/>
              </a:rPr>
              <a:t>Each plot is titled with the corresponding month </a:t>
            </a: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Output</a:t>
            </a:r>
            <a:r>
              <a:rPr lang="en-US" sz="1500" b="1" dirty="0"/>
              <a:t>: </a:t>
            </a:r>
            <a:r>
              <a:rPr lang="en-US" sz="1500" dirty="0"/>
              <a:t>Box Plot </a:t>
            </a:r>
            <a:r>
              <a:rPr lang="en-US" sz="1500" dirty="0">
                <a:effectLst/>
              </a:rPr>
              <a:t>Visualizes the spread and median of utilization rates for defaulters &amp; non-defaulters. Highlights differences in utilization patterns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Insights</a:t>
            </a:r>
            <a:r>
              <a:rPr lang="en-US" sz="1500" dirty="0">
                <a:effectLst/>
              </a:rPr>
              <a:t> </a:t>
            </a:r>
            <a:r>
              <a:rPr lang="en-US" sz="1500" dirty="0"/>
              <a:t>: </a:t>
            </a:r>
            <a:r>
              <a:rPr lang="en-US" sz="1500" dirty="0">
                <a:effectLst/>
              </a:rPr>
              <a:t>detect whether higher utilization rates are correlated with an increased likelihood of defaulting </a:t>
            </a:r>
            <a:r>
              <a:rPr lang="en-US" sz="1500" dirty="0"/>
              <a:t>and </a:t>
            </a:r>
            <a:r>
              <a:rPr lang="en-US" sz="1500" dirty="0">
                <a:effectLst/>
              </a:rPr>
              <a:t>Provides valuable information for feature selection or engineering in predictive modeling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effectLst/>
              </a:rPr>
              <a:t> 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blue boxes&#10;&#10;Description automatically generated">
            <a:extLst>
              <a:ext uri="{FF2B5EF4-FFF2-40B4-BE49-F238E27FC236}">
                <a16:creationId xmlns:a16="http://schemas.microsoft.com/office/drawing/2014/main" id="{A3967110-8BFE-B235-B10F-01AF74EA3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446567"/>
            <a:ext cx="5628018" cy="5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3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FE7CE-7D4A-67CB-6052-4464DBD0D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B7FF-6F63-D86C-B249-25A29E95AE75}"/>
              </a:ext>
            </a:extLst>
          </p:cNvPr>
          <p:cNvSpPr txBox="1"/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5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Exploratory Data Analysis (EDA)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876EE50-638A-3D2F-39DE-563BD3ADA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479492"/>
            <a:ext cx="5607719" cy="61339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0FB35-1EC0-5A06-83C2-90E9C944B6C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  <a:effectLst/>
              </a:rPr>
              <a:t>Education Level and Default Rate Analysis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Purpose</a:t>
            </a:r>
            <a:r>
              <a:rPr lang="en-US" b="1" dirty="0"/>
              <a:t>: </a:t>
            </a:r>
            <a:r>
              <a:rPr lang="en-US" i="1" dirty="0">
                <a:effectLst/>
              </a:rPr>
              <a:t>To analyze the relationship between education level and default status and how educational attainment might influence credit behavior and default risk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Steps Performed</a:t>
            </a:r>
            <a:r>
              <a:rPr lang="en-US" dirty="0"/>
              <a:t>: </a:t>
            </a:r>
            <a:r>
              <a:rPr lang="en-US" i="1" dirty="0">
                <a:effectLst/>
              </a:rPr>
              <a:t>Cross-tabulation and Visualizatio</a:t>
            </a:r>
            <a:r>
              <a:rPr lang="en-US" i="1" dirty="0"/>
              <a:t>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Plot Details</a:t>
            </a:r>
            <a:r>
              <a:rPr lang="en-US" b="1" dirty="0"/>
              <a:t>: </a:t>
            </a:r>
            <a:r>
              <a:rPr lang="en-US" i="1" dirty="0">
                <a:effectLst/>
              </a:rPr>
              <a:t>X-axis-Education levels and </a:t>
            </a:r>
            <a:r>
              <a:rPr lang="en-US" i="1" dirty="0"/>
              <a:t>Y-axis: Proportion of default and non-default within each education level.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Output</a:t>
            </a:r>
            <a:r>
              <a:rPr lang="en-US" b="1" dirty="0"/>
              <a:t>: </a:t>
            </a:r>
            <a:r>
              <a:rPr lang="en-US" i="1" dirty="0">
                <a:effectLst/>
              </a:rPr>
              <a:t>stacked bar chart showing Proportion of defaulters and non-defaulters for each education level</a:t>
            </a:r>
            <a:r>
              <a:rPr lang="en-US" i="1" dirty="0"/>
              <a:t>. Also, </a:t>
            </a:r>
            <a:r>
              <a:rPr lang="en-US" i="1" dirty="0">
                <a:effectLst/>
              </a:rPr>
              <a:t>Highlights any education level with a higher or lower tendency to default </a:t>
            </a:r>
            <a:r>
              <a:rPr lang="en-US" i="1" dirty="0"/>
              <a:t>.</a:t>
            </a:r>
            <a:endParaRPr lang="en-US" i="1" dirty="0">
              <a:effectLst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Insights</a:t>
            </a:r>
            <a:r>
              <a:rPr lang="en-US" dirty="0">
                <a:effectLst/>
              </a:rPr>
              <a:t> </a:t>
            </a:r>
            <a:r>
              <a:rPr lang="en-US" dirty="0"/>
              <a:t>: </a:t>
            </a:r>
            <a:r>
              <a:rPr lang="en-US" i="1" dirty="0">
                <a:effectLst/>
              </a:rPr>
              <a:t>Identifies whether certain education levels are more likely to default and </a:t>
            </a:r>
            <a:r>
              <a:rPr lang="en-US" i="1" dirty="0"/>
              <a:t>Useful for designing targeted credit risk management strategies or enhancing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155690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7423D-B801-80AB-ACDF-E884214B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756A4AF-9180-55AE-BCDF-D2CE3558B8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r="7262" b="2"/>
          <a:stretch/>
        </p:blipFill>
        <p:spPr>
          <a:xfrm>
            <a:off x="4140887" y="10"/>
            <a:ext cx="805111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AD470-576E-4629-F3FD-5DE43192D3AC}"/>
              </a:ext>
            </a:extLst>
          </p:cNvPr>
          <p:cNvSpPr txBox="1"/>
          <p:nvPr/>
        </p:nvSpPr>
        <p:spPr>
          <a:xfrm>
            <a:off x="30537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500"/>
            </a:pPr>
            <a:r>
              <a:rPr lang="en-US" sz="3500" dirty="0">
                <a:solidFill>
                  <a:srgbClr val="002060"/>
                </a:solidFill>
                <a:latin typeface="Lexend Exa"/>
                <a:sym typeface="Montserrat"/>
              </a:rPr>
              <a:t>Exploratory Data Analysis (EDA)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B5FE3-D6D0-9D32-0B25-A461A2AD9E98}"/>
              </a:ext>
            </a:extLst>
          </p:cNvPr>
          <p:cNvSpPr txBox="1"/>
          <p:nvPr/>
        </p:nvSpPr>
        <p:spPr>
          <a:xfrm>
            <a:off x="292042" y="2265037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  <a:effectLst/>
              </a:rPr>
              <a:t>Correlation Matrix Visualization</a:t>
            </a:r>
            <a:r>
              <a:rPr lang="en-US" sz="2000" dirty="0">
                <a:solidFill>
                  <a:srgbClr val="002060"/>
                </a:solidFill>
                <a:effectLst/>
              </a:rPr>
              <a:t>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effectLst/>
              </a:rPr>
              <a:t>Purpose</a:t>
            </a:r>
            <a:r>
              <a:rPr lang="en-US" sz="1700" b="1" dirty="0"/>
              <a:t>: </a:t>
            </a:r>
            <a:r>
              <a:rPr lang="en-US" sz="1700" i="1" dirty="0">
                <a:effectLst/>
              </a:rPr>
              <a:t>To calculate and visualize the correlation matrix for key demographic and financial variables in the dataset</a:t>
            </a:r>
            <a:r>
              <a:rPr lang="en-US" sz="1700" i="1" dirty="0"/>
              <a:t>.</a:t>
            </a:r>
            <a:endParaRPr lang="en-US" sz="1700" i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effectLst/>
              </a:rPr>
              <a:t>Steps Performed</a:t>
            </a:r>
            <a:r>
              <a:rPr lang="en-US" sz="1700" dirty="0"/>
              <a:t>: </a:t>
            </a:r>
            <a:r>
              <a:rPr lang="en-US" sz="1700" i="1" dirty="0">
                <a:effectLst/>
              </a:rPr>
              <a:t>Column Selection</a:t>
            </a:r>
            <a:r>
              <a:rPr lang="en-US" sz="1700" i="1" dirty="0"/>
              <a:t>, </a:t>
            </a:r>
            <a:r>
              <a:rPr lang="en-US" sz="1700" i="1" dirty="0">
                <a:effectLst/>
              </a:rPr>
              <a:t>Correlation Calculation </a:t>
            </a:r>
            <a:r>
              <a:rPr lang="en-US" sz="1700" i="1" dirty="0"/>
              <a:t>and </a:t>
            </a:r>
            <a:r>
              <a:rPr lang="en-US" sz="1700" i="1" dirty="0">
                <a:effectLst/>
              </a:rPr>
              <a:t>Visualization </a:t>
            </a:r>
            <a:endParaRPr lang="en-US" sz="1700" i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effectLst/>
              </a:rPr>
              <a:t>Plot Details</a:t>
            </a:r>
            <a:r>
              <a:rPr lang="en-US" sz="1700" b="1" dirty="0"/>
              <a:t>: </a:t>
            </a:r>
            <a:r>
              <a:rPr lang="en-US" sz="1700" i="1" dirty="0">
                <a:effectLst/>
              </a:rPr>
              <a:t>X-axis and Y-axis: Represent the selected variables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effectLst/>
              </a:rPr>
              <a:t>Output</a:t>
            </a:r>
            <a:r>
              <a:rPr lang="en-US" sz="1700" b="1" dirty="0"/>
              <a:t>: </a:t>
            </a:r>
            <a:r>
              <a:rPr lang="en-US" sz="1700" i="1" dirty="0"/>
              <a:t>Heatmap Cells Shows the strength and direction of correlation between pairs of variables</a:t>
            </a:r>
          </a:p>
        </p:txBody>
      </p:sp>
    </p:spTree>
    <p:extLst>
      <p:ext uri="{BB962C8B-B14F-4D97-AF65-F5344CB8AC3E}">
        <p14:creationId xmlns:p14="http://schemas.microsoft.com/office/powerpoint/2010/main" val="1281266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adership And Teamwork Meeting by Slidesgo">
  <a:themeElements>
    <a:clrScheme name="Simple Light">
      <a:dk1>
        <a:srgbClr val="062739"/>
      </a:dk1>
      <a:lt1>
        <a:srgbClr val="F6F6F1"/>
      </a:lt1>
      <a:dk2>
        <a:srgbClr val="D85A70"/>
      </a:dk2>
      <a:lt2>
        <a:srgbClr val="F1C23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85A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ockchain Infographics by Slidesgo">
  <a:themeElements>
    <a:clrScheme name="Simple Light">
      <a:dk1>
        <a:srgbClr val="272323"/>
      </a:dk1>
      <a:lt1>
        <a:srgbClr val="FFC93A"/>
      </a:lt1>
      <a:dk2>
        <a:srgbClr val="5081DB"/>
      </a:dk2>
      <a:lt2>
        <a:srgbClr val="75C0F1"/>
      </a:lt2>
      <a:accent1>
        <a:srgbClr val="0859BD"/>
      </a:accent1>
      <a:accent2>
        <a:srgbClr val="DDAD16"/>
      </a:accent2>
      <a:accent3>
        <a:srgbClr val="4D93EB"/>
      </a:accent3>
      <a:accent4>
        <a:srgbClr val="2E75CE"/>
      </a:accent4>
      <a:accent5>
        <a:srgbClr val="EE2852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5269</TotalTime>
  <Words>2141</Words>
  <Application>Microsoft Macintosh PowerPoint</Application>
  <PresentationFormat>Widescreen</PresentationFormat>
  <Paragraphs>180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Aptos Display</vt:lpstr>
      <vt:lpstr>Arial</vt:lpstr>
      <vt:lpstr>Calibri</vt:lpstr>
      <vt:lpstr>Calibri Light</vt:lpstr>
      <vt:lpstr>Candal</vt:lpstr>
      <vt:lpstr>Fira Sans Extra Condensed</vt:lpstr>
      <vt:lpstr>Helvetica Neue</vt:lpstr>
      <vt:lpstr>Lexend</vt:lpstr>
      <vt:lpstr>Lexend Exa</vt:lpstr>
      <vt:lpstr>Montserrat</vt:lpstr>
      <vt:lpstr>Montserrat Medium</vt:lpstr>
      <vt:lpstr>Times New Roman</vt:lpstr>
      <vt:lpstr>Wingdings</vt:lpstr>
      <vt:lpstr>Office Theme</vt:lpstr>
      <vt:lpstr>Leadership And Teamwork Meeting by Slidesgo</vt:lpstr>
      <vt:lpstr>Blockchain Infographics by Slidesgo</vt:lpstr>
      <vt:lpstr>PowerPoint Presentation</vt:lpstr>
      <vt:lpstr>Introduction</vt:lpstr>
      <vt:lpstr>Dataset Description</vt:lpstr>
      <vt:lpstr>Data Processing</vt:lpstr>
      <vt:lpstr>Approach and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Fahad Bin Islam</dc:creator>
  <cp:lastModifiedBy>Humayra Binty Mohammad</cp:lastModifiedBy>
  <cp:revision>28</cp:revision>
  <dcterms:created xsi:type="dcterms:W3CDTF">2024-12-05T20:46:03Z</dcterms:created>
  <dcterms:modified xsi:type="dcterms:W3CDTF">2024-12-19T03:34:42Z</dcterms:modified>
</cp:coreProperties>
</file>